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279A-A83C-4E67-A94A-E699969EBCAE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1EC7-0965-4E3E-AD0C-5F4819826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PRINCIPLES OF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TSL3112 LANGUAGE ASSESSMENT</a:t>
            </a:r>
          </a:p>
          <a:p>
            <a:r>
              <a:rPr lang="en-US" dirty="0" smtClean="0"/>
              <a:t>PISMP TESL SEMESTER 6</a:t>
            </a:r>
          </a:p>
          <a:p>
            <a:r>
              <a:rPr lang="en-US" dirty="0" smtClean="0"/>
              <a:t>IPGKDRI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gives learners feedback that enhances their language development.</a:t>
            </a:r>
          </a:p>
          <a:p>
            <a:pPr lvl="1"/>
            <a:r>
              <a:rPr lang="en-US" dirty="0" smtClean="0"/>
              <a:t>is more formative in nature than summative.</a:t>
            </a:r>
          </a:p>
          <a:p>
            <a:pPr lvl="1"/>
            <a:r>
              <a:rPr lang="en-US" dirty="0" smtClean="0"/>
              <a:t>provides conditions for peak performance by the learner.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large-scale assessment, </a:t>
            </a:r>
            <a:r>
              <a:rPr lang="en-US" dirty="0" err="1" smtClean="0"/>
              <a:t>washback</a:t>
            </a:r>
            <a:r>
              <a:rPr lang="en-US" dirty="0" smtClean="0"/>
              <a:t> refers to the effects that tests have on instruction in terms of how students prepare for the test – </a:t>
            </a:r>
            <a:r>
              <a:rPr lang="en-US" i="1" dirty="0" smtClean="0"/>
              <a:t>e.g., </a:t>
            </a:r>
            <a:r>
              <a:rPr lang="en-US" dirty="0" smtClean="0"/>
              <a:t>cram courses and teaching to the test.</a:t>
            </a:r>
          </a:p>
          <a:p>
            <a:r>
              <a:rPr lang="en-US" dirty="0" smtClean="0"/>
              <a:t>The current worldwide use of </a:t>
            </a:r>
            <a:r>
              <a:rPr lang="en-US" dirty="0" err="1" smtClean="0"/>
              <a:t>standardised</a:t>
            </a:r>
            <a:r>
              <a:rPr lang="en-US" dirty="0" smtClean="0"/>
              <a:t> tests for gate-keeping purposes can lead students to focus on gaining an acceptable score rather than on language development.</a:t>
            </a:r>
          </a:p>
          <a:p>
            <a:r>
              <a:rPr lang="en-US" dirty="0" smtClean="0"/>
              <a:t>Positively, many enrollees in test-preparation courses report increased competence in certain language-related tasks (</a:t>
            </a:r>
            <a:r>
              <a:rPr lang="en-US" dirty="0" err="1" smtClean="0"/>
              <a:t>Chapelle</a:t>
            </a:r>
            <a:r>
              <a:rPr lang="en-US" dirty="0" smtClean="0"/>
              <a:t>, </a:t>
            </a:r>
            <a:r>
              <a:rPr lang="en-US" dirty="0" err="1" smtClean="0"/>
              <a:t>Enright</a:t>
            </a:r>
            <a:r>
              <a:rPr lang="en-US" dirty="0" smtClean="0"/>
              <a:t>, &amp; Jamieson, 2008).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classroom-based assessment, </a:t>
            </a:r>
            <a:r>
              <a:rPr lang="en-US" dirty="0" err="1" smtClean="0"/>
              <a:t>washback</a:t>
            </a:r>
            <a:r>
              <a:rPr lang="en-US" dirty="0" smtClean="0"/>
              <a:t> can have a number of positive manifestations, ranging from the benefit of preparing and reviewing for a test to the learning that accrues from feedback on one’s performance.</a:t>
            </a:r>
          </a:p>
          <a:p>
            <a:r>
              <a:rPr lang="en-US" dirty="0" smtClean="0"/>
              <a:t>Teachers can provide information to students on useful diagnoses of strengths and weaknesses.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Washback</a:t>
            </a:r>
            <a:r>
              <a:rPr lang="en-US" dirty="0" smtClean="0"/>
              <a:t> also includes the effects of an assessment on teaching and learning prior to the assessment itself, </a:t>
            </a:r>
            <a:r>
              <a:rPr lang="en-US" i="1" dirty="0" smtClean="0"/>
              <a:t>i.e.</a:t>
            </a:r>
            <a:r>
              <a:rPr lang="en-US" dirty="0" smtClean="0"/>
              <a:t>, on preparation for the assessment.</a:t>
            </a:r>
          </a:p>
          <a:p>
            <a:r>
              <a:rPr lang="en-US" dirty="0" smtClean="0"/>
              <a:t>The challenge to teachers is to create classroom tests that serve as learning devices through which </a:t>
            </a:r>
            <a:r>
              <a:rPr lang="en-US" dirty="0" err="1" smtClean="0"/>
              <a:t>washback</a:t>
            </a:r>
            <a:r>
              <a:rPr lang="en-US" dirty="0" smtClean="0"/>
              <a:t> is achieved.</a:t>
            </a:r>
          </a:p>
          <a:p>
            <a:r>
              <a:rPr lang="en-US" dirty="0" err="1" smtClean="0"/>
              <a:t>Washback</a:t>
            </a:r>
            <a:r>
              <a:rPr lang="en-US" dirty="0" smtClean="0"/>
              <a:t> enhances a number of basic principles of language acquisition: intrinsic motivation, autonomy, self-confidence, language ego, </a:t>
            </a:r>
            <a:r>
              <a:rPr lang="en-US" dirty="0" err="1" smtClean="0"/>
              <a:t>interlanguage</a:t>
            </a:r>
            <a:r>
              <a:rPr lang="en-US" dirty="0" smtClean="0"/>
              <a:t>, and strategic investment.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Ways to enhance </a:t>
            </a:r>
            <a:r>
              <a:rPr lang="en-US" dirty="0" err="1" smtClean="0"/>
              <a:t>washback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To comment generously and specifically on test performance.</a:t>
            </a:r>
          </a:p>
          <a:p>
            <a:pPr lvl="1"/>
            <a:r>
              <a:rPr lang="en-US" dirty="0" smtClean="0"/>
              <a:t>Through a specification of the numerical scores on the various subsections of the test.</a:t>
            </a:r>
          </a:p>
          <a:p>
            <a:pPr lvl="1"/>
            <a:r>
              <a:rPr lang="en-US" dirty="0" smtClean="0"/>
              <a:t>Formative versus summative tests:</a:t>
            </a:r>
          </a:p>
          <a:p>
            <a:pPr lvl="2"/>
            <a:r>
              <a:rPr lang="en-US" dirty="0" smtClean="0"/>
              <a:t>Formative tests provide </a:t>
            </a:r>
            <a:r>
              <a:rPr lang="en-US" dirty="0" err="1" smtClean="0"/>
              <a:t>washback</a:t>
            </a:r>
            <a:r>
              <a:rPr lang="en-US" dirty="0" smtClean="0"/>
              <a:t> in the form of information to the learner on progress towards goals.</a:t>
            </a:r>
          </a:p>
          <a:p>
            <a:pPr lvl="2"/>
            <a:r>
              <a:rPr lang="en-US" dirty="0" smtClean="0"/>
              <a:t>Summative tests provide </a:t>
            </a:r>
            <a:r>
              <a:rPr lang="en-US" dirty="0" err="1" smtClean="0"/>
              <a:t>washback</a:t>
            </a:r>
            <a:r>
              <a:rPr lang="en-US" dirty="0" smtClean="0"/>
              <a:t> for learners to  initiate further pursuits, more learning, more goals, and more challenges to face.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To imply that students have ready access to you to discuss the feedback and evaluation you have given.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degree of correspondence of the characteristics of a given language test task to the features of a target language task (Bachman &amp; Palmer, 1996).</a:t>
            </a:r>
          </a:p>
          <a:p>
            <a:r>
              <a:rPr lang="en-US" dirty="0" err="1" smtClean="0"/>
              <a:t>Lewkowicz</a:t>
            </a:r>
            <a:r>
              <a:rPr lang="en-US" dirty="0" smtClean="0"/>
              <a:t> (2000) discussed the difficulties of </a:t>
            </a:r>
            <a:r>
              <a:rPr lang="en-US" dirty="0" err="1" smtClean="0"/>
              <a:t>operationalising</a:t>
            </a:r>
            <a:r>
              <a:rPr lang="en-US" dirty="0" smtClean="0"/>
              <a:t> authenticity in language assessment:</a:t>
            </a:r>
          </a:p>
          <a:p>
            <a:pPr lvl="1"/>
            <a:r>
              <a:rPr lang="en-US" dirty="0" smtClean="0"/>
              <a:t>Who can certify whether a task or language sample is “real-world” or not?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Such </a:t>
            </a:r>
            <a:r>
              <a:rPr lang="en-US" dirty="0" err="1" smtClean="0"/>
              <a:t>judgements</a:t>
            </a:r>
            <a:r>
              <a:rPr lang="en-US" dirty="0" smtClean="0"/>
              <a:t> are subjective, and yet authenticity is a concept that language-testing experts have paid a great deal of attention to (Bachman &amp; palmer, 1996; </a:t>
            </a:r>
            <a:r>
              <a:rPr lang="en-US" dirty="0" err="1" smtClean="0"/>
              <a:t>Fulcher</a:t>
            </a:r>
            <a:r>
              <a:rPr lang="en-US" dirty="0" smtClean="0"/>
              <a:t> &amp; Davidson, 2007).</a:t>
            </a:r>
          </a:p>
          <a:p>
            <a:r>
              <a:rPr lang="en-US" dirty="0" smtClean="0"/>
              <a:t>Chun (2006) asserts that many test types fail to simulate real-world tasks.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 AUTHENTIC TEST…</a:t>
            </a:r>
          </a:p>
          <a:p>
            <a:pPr lvl="1"/>
            <a:r>
              <a:rPr lang="en-US" dirty="0" smtClean="0"/>
              <a:t>contains language that is as natural as possible.</a:t>
            </a:r>
          </a:p>
          <a:p>
            <a:pPr lvl="1"/>
            <a:r>
              <a:rPr lang="en-US" dirty="0" smtClean="0"/>
              <a:t>has items that are </a:t>
            </a:r>
            <a:r>
              <a:rPr lang="en-US" dirty="0" err="1" smtClean="0"/>
              <a:t>contextualised</a:t>
            </a:r>
            <a:r>
              <a:rPr lang="en-US" dirty="0" smtClean="0"/>
              <a:t> rather than isolated.</a:t>
            </a:r>
          </a:p>
          <a:p>
            <a:pPr lvl="1"/>
            <a:r>
              <a:rPr lang="en-US" dirty="0" smtClean="0"/>
              <a:t>includes meaningful, relevant, interesting topics.</a:t>
            </a:r>
          </a:p>
          <a:p>
            <a:pPr lvl="1"/>
            <a:r>
              <a:rPr lang="en-US" dirty="0" smtClean="0"/>
              <a:t>provides some thematic </a:t>
            </a:r>
            <a:r>
              <a:rPr lang="en-US" dirty="0" err="1" smtClean="0"/>
              <a:t>organisation</a:t>
            </a:r>
            <a:r>
              <a:rPr lang="en-US" dirty="0" smtClean="0"/>
              <a:t> to items, such as through a story line or episode.</a:t>
            </a:r>
          </a:p>
          <a:p>
            <a:pPr lvl="1"/>
            <a:r>
              <a:rPr lang="en-US" dirty="0" smtClean="0"/>
              <a:t>offers tasks that replicate real-world tasks.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authenticity of test tasks in recent years has increased noticeably.</a:t>
            </a:r>
          </a:p>
          <a:p>
            <a:r>
              <a:rPr lang="en-US" dirty="0" smtClean="0"/>
              <a:t>Many large-scale tests nowadays offer simulation of real-world tasks in speaking and writing components, of which the performance of these productive skills were not included previously.</a:t>
            </a:r>
          </a:p>
          <a:p>
            <a:r>
              <a:rPr lang="en-US" dirty="0" smtClean="0"/>
              <a:t>Reading passages are selected from real-world sources that test-takers are likely to have encountered or will encounter.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A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Should be applied to assessments of all kinds in general.</a:t>
            </a:r>
          </a:p>
          <a:p>
            <a:r>
              <a:rPr lang="en-US" dirty="0" smtClean="0"/>
              <a:t>Questions to ponder:</a:t>
            </a:r>
          </a:p>
          <a:p>
            <a:pPr lvl="1"/>
            <a:r>
              <a:rPr lang="en-US" dirty="0" smtClean="0"/>
              <a:t>Can it be given within appropriate administrative constraints?</a:t>
            </a:r>
          </a:p>
          <a:p>
            <a:pPr lvl="1"/>
            <a:r>
              <a:rPr lang="en-US" dirty="0" smtClean="0"/>
              <a:t>Is it dependable?</a:t>
            </a:r>
          </a:p>
          <a:p>
            <a:pPr lvl="1"/>
            <a:r>
              <a:rPr lang="en-US" dirty="0" smtClean="0"/>
              <a:t>Does it accurately measure what you want it to measure?</a:t>
            </a:r>
          </a:p>
          <a:p>
            <a:pPr lvl="1"/>
            <a:r>
              <a:rPr lang="en-US" dirty="0" smtClean="0"/>
              <a:t>Is the language in the test representative of real-world language use?</a:t>
            </a:r>
          </a:p>
          <a:p>
            <a:pPr lvl="1"/>
            <a:r>
              <a:rPr lang="en-US" dirty="0" smtClean="0"/>
              <a:t>Does the test provide information that is useful for the learner?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Listening comprehension sections feature natural language with hesitations, white noise, and interruptions.</a:t>
            </a:r>
          </a:p>
          <a:p>
            <a:r>
              <a:rPr lang="en-US" dirty="0" smtClean="0"/>
              <a:t>More tests offer items that are episodic in that they are sequenced to form meaningful units, paragraphs, or stories.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Refers to the logistical, down-to-earth, administrative issues involved in making, giving, and scoring an assessment instrument.</a:t>
            </a:r>
          </a:p>
          <a:p>
            <a:r>
              <a:rPr lang="en-US" dirty="0" smtClean="0"/>
              <a:t>These include “costs, the amount of time it takes to construct and to administer, ease of scoring, and ease of interpreting/reporting the results” (</a:t>
            </a:r>
            <a:r>
              <a:rPr lang="en-US" dirty="0" err="1" smtClean="0"/>
              <a:t>Mousavi</a:t>
            </a:r>
            <a:r>
              <a:rPr lang="en-US" dirty="0" smtClean="0"/>
              <a:t>, 2009).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PRACTICAL TEST…</a:t>
            </a:r>
          </a:p>
          <a:p>
            <a:pPr lvl="1"/>
            <a:r>
              <a:rPr lang="en-US" dirty="0" smtClean="0"/>
              <a:t>stays within budgetary limits.</a:t>
            </a:r>
          </a:p>
          <a:p>
            <a:pPr lvl="1"/>
            <a:r>
              <a:rPr lang="en-US" dirty="0" smtClean="0"/>
              <a:t>can be completed by the test-taker within appropriate time constraints.</a:t>
            </a:r>
          </a:p>
          <a:p>
            <a:pPr lvl="1"/>
            <a:r>
              <a:rPr lang="en-US" dirty="0" smtClean="0"/>
              <a:t>has clear directions for administration.</a:t>
            </a:r>
          </a:p>
          <a:p>
            <a:pPr lvl="1"/>
            <a:r>
              <a:rPr lang="en-US" dirty="0" smtClean="0"/>
              <a:t>appropriately </a:t>
            </a:r>
            <a:r>
              <a:rPr lang="en-US" dirty="0" err="1" smtClean="0"/>
              <a:t>utilises</a:t>
            </a:r>
            <a:r>
              <a:rPr lang="en-US" dirty="0" smtClean="0"/>
              <a:t> available human resources.</a:t>
            </a:r>
          </a:p>
          <a:p>
            <a:pPr lvl="1"/>
            <a:r>
              <a:rPr lang="en-US" dirty="0" smtClean="0"/>
              <a:t>does not exceed available material resources.</a:t>
            </a:r>
          </a:p>
          <a:p>
            <a:pPr lvl="1"/>
            <a:r>
              <a:rPr lang="en-US" dirty="0" smtClean="0"/>
              <a:t>considers the time and effort involved for both design and scoring.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Refers to the degree to which equally competent scorers obtain the same results.</a:t>
            </a:r>
          </a:p>
          <a:p>
            <a:r>
              <a:rPr lang="en-US" dirty="0" smtClean="0"/>
              <a:t>Most </a:t>
            </a:r>
            <a:r>
              <a:rPr lang="en-US" dirty="0" err="1" smtClean="0"/>
              <a:t>standardised</a:t>
            </a:r>
            <a:r>
              <a:rPr lang="en-US" dirty="0" smtClean="0"/>
              <a:t> tests of aptitude and achievement are high in objectivity.</a:t>
            </a:r>
          </a:p>
          <a:p>
            <a:r>
              <a:rPr lang="en-US" dirty="0" smtClean="0"/>
              <a:t>The test items are objective type (</a:t>
            </a:r>
            <a:r>
              <a:rPr lang="en-US" i="1" dirty="0" smtClean="0"/>
              <a:t>e.g.</a:t>
            </a:r>
            <a:r>
              <a:rPr lang="en-US" dirty="0" smtClean="0"/>
              <a:t> MCQ), and the resulting scores are not influenced by the scorers’ </a:t>
            </a:r>
            <a:r>
              <a:rPr lang="en-US" dirty="0" err="1" smtClean="0"/>
              <a:t>judgement</a:t>
            </a:r>
            <a:r>
              <a:rPr lang="en-US" dirty="0" smtClean="0"/>
              <a:t> / opinion.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fact, such tests are usually constructed so that they can be accurately scored by trained clerks and scoring machines.</a:t>
            </a:r>
          </a:p>
          <a:p>
            <a:r>
              <a:rPr lang="en-US" dirty="0" smtClean="0"/>
              <a:t>Highly objective procedure are used – the reliability of the test results is not affected by the scoring procedures.</a:t>
            </a:r>
          </a:p>
          <a:p>
            <a:r>
              <a:rPr lang="en-US" dirty="0" smtClean="0"/>
              <a:t>For classroom assessments constructed by teachers or performance-based assessments, objectivity plays an important role in obtaining reliable measures of achievement.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Teachers may not only use objective tests, but also other methods of assessment that require </a:t>
            </a:r>
            <a:r>
              <a:rPr lang="en-US" dirty="0" err="1" smtClean="0"/>
              <a:t>judgemental</a:t>
            </a:r>
            <a:r>
              <a:rPr lang="en-US" dirty="0" smtClean="0"/>
              <a:t> scoring.</a:t>
            </a:r>
          </a:p>
          <a:p>
            <a:r>
              <a:rPr lang="en-US" dirty="0" smtClean="0"/>
              <a:t>Therefore, to ensure high objectivity:</a:t>
            </a:r>
          </a:p>
          <a:p>
            <a:pPr lvl="1"/>
            <a:r>
              <a:rPr lang="en-US" dirty="0" smtClean="0"/>
              <a:t>Select assessment procedures most appropriate for the learning goals being assessed.</a:t>
            </a:r>
          </a:p>
          <a:p>
            <a:pPr lvl="1"/>
            <a:r>
              <a:rPr lang="en-US" dirty="0" smtClean="0"/>
              <a:t>Make the assessment procedure as objective as possible – </a:t>
            </a:r>
            <a:r>
              <a:rPr lang="en-US" i="1" dirty="0" smtClean="0"/>
              <a:t>e.g.</a:t>
            </a:r>
            <a:r>
              <a:rPr lang="en-US" dirty="0" smtClean="0"/>
              <a:t> carefully phrasing the questions and providing a standard set of rules for scoring.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of testing on teaching and learning – </a:t>
            </a:r>
            <a:r>
              <a:rPr lang="en-US" i="1" dirty="0" smtClean="0"/>
              <a:t>e.g.</a:t>
            </a:r>
            <a:r>
              <a:rPr lang="en-US" dirty="0" smtClean="0"/>
              <a:t> the extent to which assessment affects a student’s future language development.</a:t>
            </a:r>
          </a:p>
          <a:p>
            <a:r>
              <a:rPr lang="en-US" dirty="0" err="1" smtClean="0"/>
              <a:t>Messick</a:t>
            </a:r>
            <a:r>
              <a:rPr lang="en-US" dirty="0" smtClean="0"/>
              <a:t> (1996) reminded us that the </a:t>
            </a:r>
            <a:r>
              <a:rPr lang="en-US" dirty="0" err="1" smtClean="0"/>
              <a:t>washback</a:t>
            </a:r>
            <a:r>
              <a:rPr lang="en-US" dirty="0" smtClean="0"/>
              <a:t> effect may refer to both the promotion and the inhibition of learning (beneficial versus harmful/negative) </a:t>
            </a:r>
            <a:r>
              <a:rPr lang="en-US" dirty="0" err="1" smtClean="0"/>
              <a:t>washback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WASHBACK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Alderson &amp; Wall (1993) – a </a:t>
            </a:r>
            <a:r>
              <a:rPr lang="en-US" dirty="0" err="1" smtClean="0"/>
              <a:t>Washback</a:t>
            </a:r>
            <a:r>
              <a:rPr lang="en-US" dirty="0" smtClean="0"/>
              <a:t> Hypothesis – how tests influence both teaching and learning.</a:t>
            </a:r>
          </a:p>
          <a:p>
            <a:r>
              <a:rPr lang="en-US" dirty="0" smtClean="0"/>
              <a:t> A TEST THAT PROVIDES BENEFICIAL WASHBACK…</a:t>
            </a:r>
          </a:p>
          <a:p>
            <a:pPr lvl="1"/>
            <a:r>
              <a:rPr lang="en-US" dirty="0" smtClean="0"/>
              <a:t>positively influences what and how teachers teach.</a:t>
            </a:r>
          </a:p>
          <a:p>
            <a:pPr lvl="1"/>
            <a:r>
              <a:rPr lang="en-US" dirty="0" smtClean="0"/>
              <a:t>positively influences what and how learners learn.</a:t>
            </a:r>
          </a:p>
          <a:p>
            <a:pPr lvl="1"/>
            <a:r>
              <a:rPr lang="en-US" dirty="0" smtClean="0"/>
              <a:t>offers learners a chance to adequately prepare.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1072</Words>
  <Application>Microsoft Office PowerPoint</Application>
  <PresentationFormat>On-screen Show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BASIC PRINCIPLES OF ASSESSMENT</vt:lpstr>
      <vt:lpstr>CHARACTERISTICS OF A TEST</vt:lpstr>
      <vt:lpstr>PRACTICALITY</vt:lpstr>
      <vt:lpstr>PRACTICALITY</vt:lpstr>
      <vt:lpstr>OBJECTIVITY</vt:lpstr>
      <vt:lpstr>OBJECTIVITY</vt:lpstr>
      <vt:lpstr>OBJECTIVITY</vt:lpstr>
      <vt:lpstr>WASHBACK EFFECT</vt:lpstr>
      <vt:lpstr>WASHBACK EFFECT</vt:lpstr>
      <vt:lpstr>WASHBACK EFFECT</vt:lpstr>
      <vt:lpstr>WASHBACK EFFECT</vt:lpstr>
      <vt:lpstr>WASHBACK EFFECT</vt:lpstr>
      <vt:lpstr>WASHBACK EFFECT</vt:lpstr>
      <vt:lpstr>WASHBACK EFFECT</vt:lpstr>
      <vt:lpstr>WASHBACK EFFECT</vt:lpstr>
      <vt:lpstr>AUTHENTICITY</vt:lpstr>
      <vt:lpstr>AUTHENTICITY</vt:lpstr>
      <vt:lpstr>AUTHENTICITY</vt:lpstr>
      <vt:lpstr>AUTHENTICITY</vt:lpstr>
      <vt:lpstr>AUTHENTICITY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ASSESSMENT: CONTEXT, ISSUES &amp; TRENDS</dc:title>
  <dc:creator>user</dc:creator>
  <cp:lastModifiedBy>Acer</cp:lastModifiedBy>
  <cp:revision>95</cp:revision>
  <dcterms:created xsi:type="dcterms:W3CDTF">2013-06-14T13:43:56Z</dcterms:created>
  <dcterms:modified xsi:type="dcterms:W3CDTF">2013-10-20T08:30:38Z</dcterms:modified>
</cp:coreProperties>
</file>