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69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CC"/>
    <a:srgbClr val="FF332C"/>
    <a:srgbClr val="F68300"/>
    <a:srgbClr val="CA0207"/>
    <a:srgbClr val="EA0000"/>
    <a:srgbClr val="F1140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8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457200"/>
            <a:ext cx="754014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Non-Reading and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Non-Writing Road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Listening and Speaking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Success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8702" y="4191000"/>
            <a:ext cx="784214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>
                  <a:solidFill>
                    <a:schemeClr val="tx1"/>
                  </a:solidFill>
                </a:ln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Peter Wickham      English Language Training Fellow IPGKDRI</a:t>
            </a:r>
          </a:p>
          <a:p>
            <a:r>
              <a:rPr lang="en-US" sz="24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 Ku Ruhaya Binti Che Ku Ali      Lecturer IPGKDRI</a:t>
            </a:r>
            <a:endParaRPr lang="en-US" sz="2400" b="1" cap="none" spc="0" dirty="0">
              <a:ln w="11430">
                <a:solidFill>
                  <a:schemeClr val="tx1"/>
                </a:solidFill>
              </a:ln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8437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48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025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098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8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247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96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53292"/>
              </p:ext>
            </p:extLst>
          </p:nvPr>
        </p:nvGraphicFramePr>
        <p:xfrm>
          <a:off x="1142999" y="914400"/>
          <a:ext cx="7086599" cy="5174412"/>
        </p:xfrm>
        <a:graphic>
          <a:graphicData uri="http://schemas.openxmlformats.org/drawingml/2006/table">
            <a:tbl>
              <a:tblPr firstRow="1" firstCol="1" bandRow="1"/>
              <a:tblGrid>
                <a:gridCol w="1598233"/>
                <a:gridCol w="1371679"/>
                <a:gridCol w="1372504"/>
                <a:gridCol w="1371679"/>
                <a:gridCol w="1372504"/>
              </a:tblGrid>
              <a:tr h="3968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Writing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Reading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Speaking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Listening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Intake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Output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Uses hands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Uses eyes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Uses mouth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Uses ears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Print medium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1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Sound medium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9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Rapid response required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9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Plenty of response time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" name="Picture 19" descr="C:\Users\acer\AppData\Local\Microsoft\Windows\Temporary Internet Files\Content.IE5\K48RPW24\MC900434665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368" y="1371600"/>
            <a:ext cx="336232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C:\Users\acer\AppData\Local\Microsoft\Windows\Temporary Internet Files\Content.IE5\K48RPW24\MC900434665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371600"/>
            <a:ext cx="336232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C:\Users\acer\AppData\Local\Microsoft\Windows\Temporary Internet Files\Content.IE5\K48RPW24\MC900434665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801091"/>
            <a:ext cx="336232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C:\Users\acer\AppData\Local\Microsoft\Windows\Temporary Internet Files\Content.IE5\K48RPW24\MC900434665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773382"/>
            <a:ext cx="336232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C:\Users\acer\AppData\Local\Microsoft\Windows\Temporary Internet Files\Content.IE5\K48RPW24\MC900434665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09800"/>
            <a:ext cx="336232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C:\Users\acer\AppData\Local\Microsoft\Windows\Temporary Internet Files\Content.IE5\K48RPW24\MC900434665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295" y="2590800"/>
            <a:ext cx="336232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C:\Users\acer\AppData\Local\Microsoft\Windows\Temporary Internet Files\Content.IE5\K48RPW24\MC900434665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971800"/>
            <a:ext cx="336232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C:\Users\acer\AppData\Local\Microsoft\Windows\Temporary Internet Files\Content.IE5\K48RPW24\MC900434665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916" y="3429000"/>
            <a:ext cx="336232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 descr="C:\Users\acer\AppData\Local\Microsoft\Windows\Temporary Internet Files\Content.IE5\K48RPW24\MC900434665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86200"/>
            <a:ext cx="336232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 descr="C:\Users\acer\AppData\Local\Microsoft\Windows\Temporary Internet Files\Content.IE5\K48RPW24\MC900434665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029" y="3858491"/>
            <a:ext cx="336232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 descr="C:\Users\acer\AppData\Local\Microsoft\Windows\Temporary Internet Files\Content.IE5\K48RPW24\MC900434665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191000"/>
            <a:ext cx="336232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 descr="C:\Users\acer\AppData\Local\Microsoft\Windows\Temporary Internet Files\Content.IE5\K48RPW24\MC900434665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981" y="4191000"/>
            <a:ext cx="336232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 descr="C:\Users\acer\AppData\Local\Microsoft\Windows\Temporary Internet Files\Content.IE5\K48RPW24\MC900434665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800600"/>
            <a:ext cx="336232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 descr="C:\Users\acer\AppData\Local\Microsoft\Windows\Temporary Internet Files\Content.IE5\K48RPW24\MC900434665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352" y="4800600"/>
            <a:ext cx="336232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 descr="C:\Users\acer\AppData\Local\Microsoft\Windows\Temporary Internet Files\Content.IE5\K48RPW24\MC900434665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410200"/>
            <a:ext cx="336232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 descr="C:\Users\acer\AppData\Local\Microsoft\Windows\Temporary Internet Files\Content.IE5\K48RPW24\MC900434665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484" y="5410200"/>
            <a:ext cx="336232" cy="30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484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711411"/>
              </p:ext>
            </p:extLst>
          </p:nvPr>
        </p:nvGraphicFramePr>
        <p:xfrm>
          <a:off x="762000" y="1219200"/>
          <a:ext cx="7238999" cy="4724401"/>
        </p:xfrm>
        <a:graphic>
          <a:graphicData uri="http://schemas.openxmlformats.org/drawingml/2006/table">
            <a:tbl>
              <a:tblPr firstRow="1" firstCol="1" bandRow="1"/>
              <a:tblGrid>
                <a:gridCol w="1691939"/>
                <a:gridCol w="1386348"/>
                <a:gridCol w="1387182"/>
                <a:gridCol w="1386348"/>
                <a:gridCol w="1387182"/>
              </a:tblGrid>
              <a:tr h="4282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Reading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Writing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Listening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Speaking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0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Easily assessed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0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Easy to display students’ work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0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Used in everyday communication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 Box 1"/>
          <p:cNvSpPr txBox="1"/>
          <p:nvPr/>
        </p:nvSpPr>
        <p:spPr>
          <a:xfrm>
            <a:off x="4227513" y="9793288"/>
            <a:ext cx="517525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10</a:t>
            </a:r>
            <a:r>
              <a:rPr lang="en-US" sz="36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6" name="Text Box 21"/>
          <p:cNvSpPr txBox="1"/>
          <p:nvPr/>
        </p:nvSpPr>
        <p:spPr>
          <a:xfrm>
            <a:off x="5181600" y="9782175"/>
            <a:ext cx="517525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10</a:t>
            </a:r>
            <a:r>
              <a:rPr lang="en-US" sz="36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7" name="Text Box 22"/>
          <p:cNvSpPr txBox="1"/>
          <p:nvPr/>
        </p:nvSpPr>
        <p:spPr>
          <a:xfrm>
            <a:off x="4224338" y="10186988"/>
            <a:ext cx="517525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7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8" name="Text Box 23"/>
          <p:cNvSpPr txBox="1"/>
          <p:nvPr/>
        </p:nvSpPr>
        <p:spPr>
          <a:xfrm>
            <a:off x="5154613" y="10186988"/>
            <a:ext cx="517525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10</a:t>
            </a:r>
            <a:r>
              <a:rPr lang="en-US" sz="36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9" name="Text Box 24"/>
          <p:cNvSpPr txBox="1"/>
          <p:nvPr/>
        </p:nvSpPr>
        <p:spPr>
          <a:xfrm>
            <a:off x="6259513" y="9782175"/>
            <a:ext cx="517525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3</a:t>
            </a:r>
            <a:r>
              <a:rPr lang="en-US" sz="36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10" name="Text Box 26"/>
          <p:cNvSpPr txBox="1"/>
          <p:nvPr/>
        </p:nvSpPr>
        <p:spPr>
          <a:xfrm>
            <a:off x="7343775" y="9796463"/>
            <a:ext cx="517525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2</a:t>
            </a:r>
            <a:r>
              <a:rPr lang="en-US" sz="36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11" name="Text Box 27"/>
          <p:cNvSpPr txBox="1"/>
          <p:nvPr/>
        </p:nvSpPr>
        <p:spPr>
          <a:xfrm>
            <a:off x="7343775" y="10183813"/>
            <a:ext cx="517525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1</a:t>
            </a:r>
            <a:r>
              <a:rPr lang="en-US" sz="36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12" name="Text Box 28"/>
          <p:cNvSpPr txBox="1"/>
          <p:nvPr/>
        </p:nvSpPr>
        <p:spPr>
          <a:xfrm>
            <a:off x="4168775" y="10623550"/>
            <a:ext cx="517525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4</a:t>
            </a:r>
            <a:r>
              <a:rPr lang="en-US" sz="36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13" name="Text Box 29"/>
          <p:cNvSpPr txBox="1"/>
          <p:nvPr/>
        </p:nvSpPr>
        <p:spPr>
          <a:xfrm>
            <a:off x="5186363" y="10623550"/>
            <a:ext cx="517525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2</a:t>
            </a:r>
            <a:r>
              <a:rPr lang="en-US" sz="36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14" name="Text Box 25"/>
          <p:cNvSpPr txBox="1"/>
          <p:nvPr/>
        </p:nvSpPr>
        <p:spPr>
          <a:xfrm>
            <a:off x="6264275" y="10623550"/>
            <a:ext cx="517525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10</a:t>
            </a:r>
            <a:r>
              <a:rPr lang="en-US" sz="36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15" name="Text Box 30"/>
          <p:cNvSpPr txBox="1"/>
          <p:nvPr/>
        </p:nvSpPr>
        <p:spPr>
          <a:xfrm>
            <a:off x="6221413" y="10193338"/>
            <a:ext cx="517525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7</a:t>
            </a:r>
            <a:r>
              <a:rPr lang="en-US" sz="36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16" name="Text Box 31"/>
          <p:cNvSpPr txBox="1"/>
          <p:nvPr/>
        </p:nvSpPr>
        <p:spPr>
          <a:xfrm>
            <a:off x="7351713" y="10623550"/>
            <a:ext cx="517525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10</a:t>
            </a:r>
            <a:r>
              <a:rPr lang="en-US" sz="36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2800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12707"/>
              </p:ext>
            </p:extLst>
          </p:nvPr>
        </p:nvGraphicFramePr>
        <p:xfrm>
          <a:off x="762000" y="1219200"/>
          <a:ext cx="7238999" cy="4817380"/>
        </p:xfrm>
        <a:graphic>
          <a:graphicData uri="http://schemas.openxmlformats.org/drawingml/2006/table">
            <a:tbl>
              <a:tblPr firstRow="1" firstCol="1" bandRow="1"/>
              <a:tblGrid>
                <a:gridCol w="1691939"/>
                <a:gridCol w="1386348"/>
                <a:gridCol w="1387182"/>
                <a:gridCol w="1386348"/>
                <a:gridCol w="1387182"/>
              </a:tblGrid>
              <a:tr h="4282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Reading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Writing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Listening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Speaking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0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Easily assessed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rgbClr val="FC7B79"/>
                              </a:gs>
                              <a:gs pos="75000">
                                <a:srgbClr val="CF2C28"/>
                              </a:gs>
                              <a:gs pos="100000">
                                <a:srgbClr val="C90000"/>
                              </a:gs>
                            </a:gsLst>
                            <a:lin ang="5400000" scaled="0"/>
                          </a:gradFill>
                          <a:effectLst>
                            <a:outerShdw blurRad="50800" dist="39002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10 </a:t>
                      </a: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n>
                            <a:noFill/>
                          </a:ln>
                          <a:gradFill>
                            <a:gsLst>
                              <a:gs pos="0">
                                <a:srgbClr val="FC7B79"/>
                              </a:gs>
                              <a:gs pos="75000">
                                <a:srgbClr val="CF2C28"/>
                              </a:gs>
                              <a:gs pos="100000">
                                <a:srgbClr val="C90000"/>
                              </a:gs>
                            </a:gsLst>
                            <a:lin ang="5400000" scaled="0"/>
                          </a:gradFill>
                          <a:effectLst>
                            <a:outerShdw blurRad="50800" dist="39002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10 </a:t>
                      </a: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ln>
                            <a:noFill/>
                          </a:ln>
                          <a:gradFill>
                            <a:gsLst>
                              <a:gs pos="0">
                                <a:srgbClr val="FC7B79"/>
                              </a:gs>
                              <a:gs pos="75000">
                                <a:srgbClr val="CF2C28"/>
                              </a:gs>
                              <a:gs pos="100000">
                                <a:srgbClr val="C90000"/>
                              </a:gs>
                            </a:gsLst>
                            <a:lin ang="5400000" scaled="0"/>
                          </a:gradFill>
                          <a:effectLst>
                            <a:outerShdw blurRad="50800" dist="39002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3 </a:t>
                      </a:r>
                      <a:endParaRPr lang="en-AU" sz="3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ln>
                            <a:noFill/>
                          </a:ln>
                          <a:gradFill>
                            <a:gsLst>
                              <a:gs pos="0">
                                <a:srgbClr val="FC7B79"/>
                              </a:gs>
                              <a:gs pos="75000">
                                <a:srgbClr val="CF2C28"/>
                              </a:gs>
                              <a:gs pos="100000">
                                <a:srgbClr val="C90000"/>
                              </a:gs>
                            </a:gsLst>
                            <a:lin ang="5400000" scaled="0"/>
                          </a:gradFill>
                          <a:effectLst>
                            <a:outerShdw blurRad="50800" dist="39002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2 </a:t>
                      </a:r>
                      <a:endParaRPr lang="en-AU" sz="3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0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Easy to display students’ work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n>
                            <a:noFill/>
                          </a:ln>
                          <a:gradFill>
                            <a:gsLst>
                              <a:gs pos="0">
                                <a:srgbClr val="FC7B79"/>
                              </a:gs>
                              <a:gs pos="75000">
                                <a:srgbClr val="CF2C28"/>
                              </a:gs>
                              <a:gs pos="100000">
                                <a:srgbClr val="C90000"/>
                              </a:gs>
                            </a:gsLst>
                            <a:lin ang="5400000" scaled="0"/>
                          </a:gradFill>
                          <a:effectLst>
                            <a:outerShdw blurRad="50800" dist="39002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n>
                            <a:noFill/>
                          </a:ln>
                          <a:gradFill>
                            <a:gsLst>
                              <a:gs pos="0">
                                <a:srgbClr val="FC7B79"/>
                              </a:gs>
                              <a:gs pos="75000">
                                <a:srgbClr val="CF2C28"/>
                              </a:gs>
                              <a:gs pos="100000">
                                <a:srgbClr val="C90000"/>
                              </a:gs>
                            </a:gsLst>
                            <a:lin ang="5400000" scaled="0"/>
                          </a:gradFill>
                          <a:effectLst>
                            <a:outerShdw blurRad="50800" dist="39002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10 </a:t>
                      </a: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n>
                            <a:noFill/>
                          </a:ln>
                          <a:gradFill>
                            <a:gsLst>
                              <a:gs pos="0">
                                <a:srgbClr val="FC7B79"/>
                              </a:gs>
                              <a:gs pos="75000">
                                <a:srgbClr val="CF2C28"/>
                              </a:gs>
                              <a:gs pos="100000">
                                <a:srgbClr val="C90000"/>
                              </a:gs>
                            </a:gsLst>
                            <a:lin ang="5400000" scaled="0"/>
                          </a:gradFill>
                          <a:effectLst>
                            <a:outerShdw blurRad="50800" dist="39002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7 </a:t>
                      </a: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ln>
                            <a:noFill/>
                          </a:ln>
                          <a:gradFill>
                            <a:gsLst>
                              <a:gs pos="0">
                                <a:srgbClr val="FC7B79"/>
                              </a:gs>
                              <a:gs pos="75000">
                                <a:srgbClr val="CF2C28"/>
                              </a:gs>
                              <a:gs pos="100000">
                                <a:srgbClr val="C90000"/>
                              </a:gs>
                            </a:gsLst>
                            <a:lin ang="5400000" scaled="0"/>
                          </a:gradFill>
                          <a:effectLst>
                            <a:outerShdw blurRad="50800" dist="39002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1 </a:t>
                      </a:r>
                      <a:endParaRPr lang="en-AU" sz="3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0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Used in everyday communication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n>
                            <a:noFill/>
                          </a:ln>
                          <a:gradFill>
                            <a:gsLst>
                              <a:gs pos="0">
                                <a:srgbClr val="FC7B79"/>
                              </a:gs>
                              <a:gs pos="75000">
                                <a:srgbClr val="CF2C28"/>
                              </a:gs>
                              <a:gs pos="100000">
                                <a:srgbClr val="C90000"/>
                              </a:gs>
                            </a:gsLst>
                            <a:lin ang="5400000" scaled="0"/>
                          </a:gradFill>
                          <a:effectLst>
                            <a:outerShdw blurRad="50800" dist="39002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4 </a:t>
                      </a: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ln>
                            <a:noFill/>
                          </a:ln>
                          <a:gradFill>
                            <a:gsLst>
                              <a:gs pos="0">
                                <a:srgbClr val="FC7B79"/>
                              </a:gs>
                              <a:gs pos="75000">
                                <a:srgbClr val="CF2C28"/>
                              </a:gs>
                              <a:gs pos="100000">
                                <a:srgbClr val="C90000"/>
                              </a:gs>
                            </a:gsLst>
                            <a:lin ang="5400000" scaled="0"/>
                          </a:gradFill>
                          <a:effectLst>
                            <a:outerShdw blurRad="50800" dist="39002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2 </a:t>
                      </a:r>
                      <a:endParaRPr lang="en-AU" sz="3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n>
                            <a:noFill/>
                          </a:ln>
                          <a:gradFill>
                            <a:gsLst>
                              <a:gs pos="0">
                                <a:srgbClr val="FC7B79"/>
                              </a:gs>
                              <a:gs pos="75000">
                                <a:srgbClr val="CF2C28"/>
                              </a:gs>
                              <a:gs pos="100000">
                                <a:srgbClr val="C90000"/>
                              </a:gs>
                            </a:gsLst>
                            <a:lin ang="5400000" scaled="0"/>
                          </a:gradFill>
                          <a:effectLst>
                            <a:outerShdw blurRad="50800" dist="39002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10 </a:t>
                      </a: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n>
                            <a:noFill/>
                          </a:ln>
                          <a:gradFill>
                            <a:gsLst>
                              <a:gs pos="0">
                                <a:srgbClr val="FC7B79"/>
                              </a:gs>
                              <a:gs pos="75000">
                                <a:srgbClr val="CF2C28"/>
                              </a:gs>
                              <a:gs pos="100000">
                                <a:srgbClr val="C90000"/>
                              </a:gs>
                            </a:gsLst>
                            <a:lin ang="5400000" scaled="0"/>
                          </a:gradFill>
                          <a:effectLst>
                            <a:outerShdw blurRad="50800" dist="39002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10 </a:t>
                      </a:r>
                      <a:endParaRPr lang="en-AU" sz="3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 Box 1"/>
          <p:cNvSpPr txBox="1"/>
          <p:nvPr/>
        </p:nvSpPr>
        <p:spPr>
          <a:xfrm>
            <a:off x="4227513" y="9793288"/>
            <a:ext cx="517525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10</a:t>
            </a:r>
            <a:r>
              <a:rPr lang="en-US" sz="36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6" name="Text Box 21"/>
          <p:cNvSpPr txBox="1"/>
          <p:nvPr/>
        </p:nvSpPr>
        <p:spPr>
          <a:xfrm>
            <a:off x="5181600" y="9782175"/>
            <a:ext cx="517525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10</a:t>
            </a:r>
            <a:r>
              <a:rPr lang="en-US" sz="36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7" name="Text Box 22"/>
          <p:cNvSpPr txBox="1"/>
          <p:nvPr/>
        </p:nvSpPr>
        <p:spPr>
          <a:xfrm>
            <a:off x="4224338" y="10186988"/>
            <a:ext cx="517525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7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8" name="Text Box 23"/>
          <p:cNvSpPr txBox="1"/>
          <p:nvPr/>
        </p:nvSpPr>
        <p:spPr>
          <a:xfrm>
            <a:off x="5154613" y="10186988"/>
            <a:ext cx="517525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10</a:t>
            </a:r>
            <a:r>
              <a:rPr lang="en-US" sz="36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9" name="Text Box 24"/>
          <p:cNvSpPr txBox="1"/>
          <p:nvPr/>
        </p:nvSpPr>
        <p:spPr>
          <a:xfrm>
            <a:off x="6259513" y="9782175"/>
            <a:ext cx="517525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3</a:t>
            </a:r>
            <a:r>
              <a:rPr lang="en-US" sz="36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10" name="Text Box 26"/>
          <p:cNvSpPr txBox="1"/>
          <p:nvPr/>
        </p:nvSpPr>
        <p:spPr>
          <a:xfrm>
            <a:off x="7343775" y="9796463"/>
            <a:ext cx="517525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2</a:t>
            </a:r>
            <a:r>
              <a:rPr lang="en-US" sz="36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11" name="Text Box 27"/>
          <p:cNvSpPr txBox="1"/>
          <p:nvPr/>
        </p:nvSpPr>
        <p:spPr>
          <a:xfrm>
            <a:off x="7343775" y="10183813"/>
            <a:ext cx="517525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1</a:t>
            </a:r>
            <a:r>
              <a:rPr lang="en-US" sz="36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12" name="Text Box 28"/>
          <p:cNvSpPr txBox="1"/>
          <p:nvPr/>
        </p:nvSpPr>
        <p:spPr>
          <a:xfrm>
            <a:off x="4168775" y="10623550"/>
            <a:ext cx="517525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4</a:t>
            </a:r>
            <a:r>
              <a:rPr lang="en-US" sz="36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13" name="Text Box 29"/>
          <p:cNvSpPr txBox="1"/>
          <p:nvPr/>
        </p:nvSpPr>
        <p:spPr>
          <a:xfrm>
            <a:off x="5186363" y="10623550"/>
            <a:ext cx="517525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2</a:t>
            </a:r>
            <a:r>
              <a:rPr lang="en-US" sz="36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14" name="Text Box 25"/>
          <p:cNvSpPr txBox="1"/>
          <p:nvPr/>
        </p:nvSpPr>
        <p:spPr>
          <a:xfrm>
            <a:off x="6264275" y="10623550"/>
            <a:ext cx="517525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10</a:t>
            </a:r>
            <a:r>
              <a:rPr lang="en-US" sz="36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15" name="Text Box 30"/>
          <p:cNvSpPr txBox="1"/>
          <p:nvPr/>
        </p:nvSpPr>
        <p:spPr>
          <a:xfrm>
            <a:off x="6221413" y="10193338"/>
            <a:ext cx="517525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7</a:t>
            </a:r>
            <a:r>
              <a:rPr lang="en-US" sz="36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16" name="Text Box 31"/>
          <p:cNvSpPr txBox="1"/>
          <p:nvPr/>
        </p:nvSpPr>
        <p:spPr>
          <a:xfrm>
            <a:off x="7351713" y="10623550"/>
            <a:ext cx="517525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10</a:t>
            </a:r>
            <a:r>
              <a:rPr lang="en-US" sz="3600" b="1">
                <a:ln>
                  <a:noFill/>
                </a:ln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outerShdw blurRad="50800" dist="39002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Calibri"/>
                <a:cs typeface="Times New Roman"/>
              </a:rPr>
              <a:t> </a:t>
            </a:r>
            <a:endParaRPr lang="en-AU" sz="1100">
              <a:effectLst/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2058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18" y="2493798"/>
            <a:ext cx="8915400" cy="169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6207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358168"/>
              </p:ext>
            </p:extLst>
          </p:nvPr>
        </p:nvGraphicFramePr>
        <p:xfrm>
          <a:off x="1066800" y="533400"/>
          <a:ext cx="6858000" cy="5998854"/>
        </p:xfrm>
        <a:graphic>
          <a:graphicData uri="http://schemas.openxmlformats.org/drawingml/2006/table">
            <a:tbl>
              <a:tblPr firstRow="1" firstCol="1" bandRow="1"/>
              <a:tblGrid>
                <a:gridCol w="5287767"/>
                <a:gridCol w="1570233"/>
              </a:tblGrid>
              <a:tr h="6603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48050" algn="l"/>
                        </a:tabLst>
                      </a:pPr>
                      <a:r>
                        <a:rPr lang="en-US" sz="2000" dirty="0">
                          <a:effectLst/>
                          <a:latin typeface="Brush Script MT"/>
                          <a:ea typeface="Calibri"/>
                          <a:cs typeface="Times New Roman"/>
                        </a:rPr>
                        <a:t>Reason for using a certain approach or technique</a:t>
                      </a:r>
                      <a:endParaRPr lang="en-AU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48050" algn="l"/>
                        </a:tabLst>
                      </a:pPr>
                      <a:r>
                        <a:rPr lang="en-US" sz="1600">
                          <a:effectLst/>
                          <a:latin typeface="Brush Script MT"/>
                          <a:ea typeface="Calibri"/>
                          <a:cs typeface="Times New Roman"/>
                        </a:rPr>
                        <a:t>Ranking 1-10</a:t>
                      </a:r>
                      <a:endParaRPr lang="en-AU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8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48050" algn="l"/>
                        </a:tabLs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 found this worksheet that looks interesting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48050" algn="l"/>
                        </a:tabLs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AU" sz="20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48050" algn="l"/>
                        </a:tabLs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This approach will help my students learn better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48050" algn="l"/>
                        </a:tabLs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AU" sz="20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8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48050" algn="l"/>
                        </a:tabLs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 am familiar with this approach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48050" algn="l"/>
                        </a:tabLs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AU" sz="20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48050" algn="l"/>
                        </a:tabLs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 am a busy teacher and do not have the time to prepare more thoroughly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48050" algn="l"/>
                        </a:tabLs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AU" sz="20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48050" algn="l"/>
                        </a:tabLs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This approach will keep students quiet, which helps with discipline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48050" algn="l"/>
                        </a:tabLs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AU" sz="20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48050" algn="l"/>
                        </a:tabLs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This lesson will produce some great display items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48050" algn="l"/>
                        </a:tabLs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AU" sz="20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48050" algn="l"/>
                        </a:tabLs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Using this activity will make it easy to assess student success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48050" algn="l"/>
                        </a:tabLs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AU" sz="20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48050" algn="l"/>
                        </a:tabLs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This approach is fun for the students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48050" algn="l"/>
                        </a:tabLs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AU" sz="20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48050" algn="l"/>
                        </a:tabLs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This approach is fun for the teacher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48050" algn="l"/>
                        </a:tabLs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AU" sz="20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48050" algn="l"/>
                        </a:tabLst>
                      </a:pPr>
                      <a:r>
                        <a:rPr lang="en-US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This technique is recommended in the textbook.</a:t>
                      </a:r>
                      <a:endParaRPr lang="en-AU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448050" algn="l"/>
                        </a:tabLs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AU" sz="2000" b="1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213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609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10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02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04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228</Words>
  <Application>Microsoft Office PowerPoint</Application>
  <PresentationFormat>On-screen Show (4:3)</PresentationFormat>
  <Paragraphs>130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12</cp:revision>
  <dcterms:created xsi:type="dcterms:W3CDTF">2006-08-16T00:00:00Z</dcterms:created>
  <dcterms:modified xsi:type="dcterms:W3CDTF">2013-05-29T10:24:00Z</dcterms:modified>
</cp:coreProperties>
</file>