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BA5DB-E9E1-4A40-980D-D71A2F7865A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8A79B0-DF57-4CB3-9FF2-728D8B1DD96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b="1" dirty="0" smtClean="0"/>
            <a:t>DETERMINE PURPOSE/USEFULNESS</a:t>
          </a:r>
          <a:endParaRPr lang="en-US" b="1" dirty="0"/>
        </a:p>
      </dgm:t>
    </dgm:pt>
    <dgm:pt modelId="{08502E9B-94E6-4265-9055-7CA29977DD30}" type="parTrans" cxnId="{31A1C2D3-CB95-4CEC-88CE-EE40EAC36B5A}">
      <dgm:prSet/>
      <dgm:spPr/>
      <dgm:t>
        <a:bodyPr/>
        <a:lstStyle/>
        <a:p>
          <a:endParaRPr lang="en-US" b="1"/>
        </a:p>
      </dgm:t>
    </dgm:pt>
    <dgm:pt modelId="{469F60BA-F99C-4573-950C-0FA1919EBF7B}" type="sibTrans" cxnId="{31A1C2D3-CB95-4CEC-88CE-EE40EAC36B5A}">
      <dgm:prSet/>
      <dgm:spPr/>
      <dgm:t>
        <a:bodyPr/>
        <a:lstStyle/>
        <a:p>
          <a:endParaRPr lang="en-US" b="1"/>
        </a:p>
      </dgm:t>
    </dgm:pt>
    <dgm:pt modelId="{4F74AA86-FDD7-48AF-8383-26AE48D6B030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STATE OBJECTIVES</a:t>
          </a:r>
          <a:endParaRPr lang="en-US" b="1" dirty="0"/>
        </a:p>
      </dgm:t>
    </dgm:pt>
    <dgm:pt modelId="{6E1A2F1E-3242-4262-A72E-0CAAD2D7699F}" type="parTrans" cxnId="{F56714A7-CE81-4C3B-AC6B-3DAB95E58043}">
      <dgm:prSet/>
      <dgm:spPr/>
      <dgm:t>
        <a:bodyPr/>
        <a:lstStyle/>
        <a:p>
          <a:endParaRPr lang="en-US" b="1"/>
        </a:p>
      </dgm:t>
    </dgm:pt>
    <dgm:pt modelId="{FE25EB11-DAF6-411B-B4DA-1B917842F994}" type="sibTrans" cxnId="{F56714A7-CE81-4C3B-AC6B-3DAB95E58043}">
      <dgm:prSet/>
      <dgm:spPr/>
      <dgm:t>
        <a:bodyPr/>
        <a:lstStyle/>
        <a:p>
          <a:endParaRPr lang="en-US" b="1"/>
        </a:p>
      </dgm:t>
    </dgm:pt>
    <dgm:pt modelId="{819A3195-3028-4870-8268-C615E3890FE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DRAW UP SPECIFICATIONS</a:t>
          </a:r>
          <a:endParaRPr lang="en-US" b="1" dirty="0"/>
        </a:p>
      </dgm:t>
    </dgm:pt>
    <dgm:pt modelId="{F000AD91-3469-4940-A61A-58F130580090}" type="parTrans" cxnId="{929F6100-AE6C-4EDC-B214-7CC93A117432}">
      <dgm:prSet/>
      <dgm:spPr/>
      <dgm:t>
        <a:bodyPr/>
        <a:lstStyle/>
        <a:p>
          <a:endParaRPr lang="en-US" b="1"/>
        </a:p>
      </dgm:t>
    </dgm:pt>
    <dgm:pt modelId="{F3A03EF1-DE62-4663-BF85-6229C5E9170C}" type="sibTrans" cxnId="{929F6100-AE6C-4EDC-B214-7CC93A117432}">
      <dgm:prSet/>
      <dgm:spPr/>
      <dgm:t>
        <a:bodyPr/>
        <a:lstStyle/>
        <a:p>
          <a:endParaRPr lang="en-US" b="1"/>
        </a:p>
      </dgm:t>
    </dgm:pt>
    <dgm:pt modelId="{D424F2D8-8CE9-4133-90FD-7C8DADFD5E8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SELECT TASKS AND ITEM TYPES AND ARRANGE THEM SYSTEMATICALLY</a:t>
          </a:r>
          <a:endParaRPr lang="en-US" b="1" dirty="0"/>
        </a:p>
      </dgm:t>
    </dgm:pt>
    <dgm:pt modelId="{1CB4C1A6-10FD-442E-A450-1E22070CEC0F}" type="parTrans" cxnId="{7C16D23F-42B3-4E24-BD4B-9788DBF8D441}">
      <dgm:prSet/>
      <dgm:spPr/>
      <dgm:t>
        <a:bodyPr/>
        <a:lstStyle/>
        <a:p>
          <a:endParaRPr lang="en-US" b="1"/>
        </a:p>
      </dgm:t>
    </dgm:pt>
    <dgm:pt modelId="{9442AB35-D665-481B-AAAC-A351276F56EE}" type="sibTrans" cxnId="{7C16D23F-42B3-4E24-BD4B-9788DBF8D441}">
      <dgm:prSet/>
      <dgm:spPr/>
      <dgm:t>
        <a:bodyPr/>
        <a:lstStyle/>
        <a:p>
          <a:endParaRPr lang="en-US" b="1"/>
        </a:p>
      </dgm:t>
    </dgm:pt>
    <dgm:pt modelId="{78F043EB-25F3-4139-BDF6-FCD782674D7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IN ADMINISTERING THE TEST, HELP STUDENTS TO ACHIEVE OPTIMAL PERFORMANCE</a:t>
          </a:r>
          <a:endParaRPr lang="en-US" b="1" dirty="0"/>
        </a:p>
      </dgm:t>
    </dgm:pt>
    <dgm:pt modelId="{1979853B-E82F-482F-A363-AE0A7EB01E1A}" type="parTrans" cxnId="{05C0F114-92CE-47B4-AE77-3C2E09708F54}">
      <dgm:prSet/>
      <dgm:spPr/>
      <dgm:t>
        <a:bodyPr/>
        <a:lstStyle/>
        <a:p>
          <a:endParaRPr lang="en-US" b="1"/>
        </a:p>
      </dgm:t>
    </dgm:pt>
    <dgm:pt modelId="{80E6F75B-84BF-4198-A5A1-59B39123DA3F}" type="sibTrans" cxnId="{05C0F114-92CE-47B4-AE77-3C2E09708F54}">
      <dgm:prSet/>
      <dgm:spPr/>
      <dgm:t>
        <a:bodyPr/>
        <a:lstStyle/>
        <a:p>
          <a:endParaRPr lang="en-US" b="1"/>
        </a:p>
      </dgm:t>
    </dgm:pt>
    <dgm:pt modelId="{E3B41839-BD7C-4590-BECB-99BEBCE667C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CONSTRUCT A SYSTEM OF SCORING/GRADING AND PROVIDING STUDENT FEEDBACK</a:t>
          </a:r>
          <a:endParaRPr lang="en-US" b="1" dirty="0"/>
        </a:p>
      </dgm:t>
    </dgm:pt>
    <dgm:pt modelId="{1DECF529-2261-4419-98DF-78303DB88E64}" type="parTrans" cxnId="{98E902C0-1AD8-4819-8B9B-0FC7B2613D3A}">
      <dgm:prSet/>
      <dgm:spPr/>
      <dgm:t>
        <a:bodyPr/>
        <a:lstStyle/>
        <a:p>
          <a:endParaRPr lang="en-US" b="1"/>
        </a:p>
      </dgm:t>
    </dgm:pt>
    <dgm:pt modelId="{5299FC5A-4AEA-4330-B1D7-DFB0BBD854B0}" type="sibTrans" cxnId="{98E902C0-1AD8-4819-8B9B-0FC7B2613D3A}">
      <dgm:prSet/>
      <dgm:spPr/>
      <dgm:t>
        <a:bodyPr/>
        <a:lstStyle/>
        <a:p>
          <a:endParaRPr lang="en-US" b="1"/>
        </a:p>
      </dgm:t>
    </dgm:pt>
    <dgm:pt modelId="{69C90621-6486-4259-8734-D30D5CBED961}" type="pres">
      <dgm:prSet presAssocID="{B36BA5DB-E9E1-4A40-980D-D71A2F7865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A568946-B39E-4911-BB4A-CB49CF740B80}" type="pres">
      <dgm:prSet presAssocID="{BC8A79B0-DF57-4CB3-9FF2-728D8B1DD9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F7F23-D65E-4E6D-AA1E-5D4C660B3C32}" type="pres">
      <dgm:prSet presAssocID="{469F60BA-F99C-4573-950C-0FA1919EBF7B}" presName="sibTrans" presStyleLbl="sibTrans1D1" presStyleIdx="0" presStyleCnt="5"/>
      <dgm:spPr/>
      <dgm:t>
        <a:bodyPr/>
        <a:lstStyle/>
        <a:p>
          <a:endParaRPr lang="en-AU"/>
        </a:p>
      </dgm:t>
    </dgm:pt>
    <dgm:pt modelId="{50C714EB-D90C-41B4-B430-A87299F556E8}" type="pres">
      <dgm:prSet presAssocID="{469F60BA-F99C-4573-950C-0FA1919EBF7B}" presName="connectorText" presStyleLbl="sibTrans1D1" presStyleIdx="0" presStyleCnt="5"/>
      <dgm:spPr/>
      <dgm:t>
        <a:bodyPr/>
        <a:lstStyle/>
        <a:p>
          <a:endParaRPr lang="en-AU"/>
        </a:p>
      </dgm:t>
    </dgm:pt>
    <dgm:pt modelId="{D447D3A3-9821-4512-B147-0DCCE0DD0D32}" type="pres">
      <dgm:prSet presAssocID="{4F74AA86-FDD7-48AF-8383-26AE48D6B0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8AB7297-9E65-4A84-8FDA-90AC2A9F6528}" type="pres">
      <dgm:prSet presAssocID="{FE25EB11-DAF6-411B-B4DA-1B917842F994}" presName="sibTrans" presStyleLbl="sibTrans1D1" presStyleIdx="1" presStyleCnt="5"/>
      <dgm:spPr/>
      <dgm:t>
        <a:bodyPr/>
        <a:lstStyle/>
        <a:p>
          <a:endParaRPr lang="en-AU"/>
        </a:p>
      </dgm:t>
    </dgm:pt>
    <dgm:pt modelId="{516D081D-4245-406A-98FC-D58E263E898A}" type="pres">
      <dgm:prSet presAssocID="{FE25EB11-DAF6-411B-B4DA-1B917842F994}" presName="connectorText" presStyleLbl="sibTrans1D1" presStyleIdx="1" presStyleCnt="5"/>
      <dgm:spPr/>
      <dgm:t>
        <a:bodyPr/>
        <a:lstStyle/>
        <a:p>
          <a:endParaRPr lang="en-AU"/>
        </a:p>
      </dgm:t>
    </dgm:pt>
    <dgm:pt modelId="{7CB42D21-11F4-4A6A-9068-72A705473128}" type="pres">
      <dgm:prSet presAssocID="{819A3195-3028-4870-8268-C615E3890FE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1B868EC-6455-40FA-B56B-AD08EB5BF01C}" type="pres">
      <dgm:prSet presAssocID="{F3A03EF1-DE62-4663-BF85-6229C5E9170C}" presName="sibTrans" presStyleLbl="sibTrans1D1" presStyleIdx="2" presStyleCnt="5"/>
      <dgm:spPr/>
      <dgm:t>
        <a:bodyPr/>
        <a:lstStyle/>
        <a:p>
          <a:endParaRPr lang="en-AU"/>
        </a:p>
      </dgm:t>
    </dgm:pt>
    <dgm:pt modelId="{6FD9F03E-A541-469E-A345-502267F003DE}" type="pres">
      <dgm:prSet presAssocID="{F3A03EF1-DE62-4663-BF85-6229C5E9170C}" presName="connectorText" presStyleLbl="sibTrans1D1" presStyleIdx="2" presStyleCnt="5"/>
      <dgm:spPr/>
      <dgm:t>
        <a:bodyPr/>
        <a:lstStyle/>
        <a:p>
          <a:endParaRPr lang="en-AU"/>
        </a:p>
      </dgm:t>
    </dgm:pt>
    <dgm:pt modelId="{48CA1610-037E-4415-BCFA-1E372859D36E}" type="pres">
      <dgm:prSet presAssocID="{D424F2D8-8CE9-4133-90FD-7C8DADFD5E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7B721DC-EF2E-45A9-B88E-9A95DFC767EF}" type="pres">
      <dgm:prSet presAssocID="{9442AB35-D665-481B-AAAC-A351276F56EE}" presName="sibTrans" presStyleLbl="sibTrans1D1" presStyleIdx="3" presStyleCnt="5"/>
      <dgm:spPr/>
      <dgm:t>
        <a:bodyPr/>
        <a:lstStyle/>
        <a:p>
          <a:endParaRPr lang="en-AU"/>
        </a:p>
      </dgm:t>
    </dgm:pt>
    <dgm:pt modelId="{0E97471E-2E3C-45AA-B930-6D48743AB46D}" type="pres">
      <dgm:prSet presAssocID="{9442AB35-D665-481B-AAAC-A351276F56EE}" presName="connectorText" presStyleLbl="sibTrans1D1" presStyleIdx="3" presStyleCnt="5"/>
      <dgm:spPr/>
      <dgm:t>
        <a:bodyPr/>
        <a:lstStyle/>
        <a:p>
          <a:endParaRPr lang="en-AU"/>
        </a:p>
      </dgm:t>
    </dgm:pt>
    <dgm:pt modelId="{DF3C6584-5515-4818-9D17-E744CA383BE2}" type="pres">
      <dgm:prSet presAssocID="{78F043EB-25F3-4139-BDF6-FCD782674D7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1EF273-223D-459C-8DB6-748BBF3BB519}" type="pres">
      <dgm:prSet presAssocID="{80E6F75B-84BF-4198-A5A1-59B39123DA3F}" presName="sibTrans" presStyleLbl="sibTrans1D1" presStyleIdx="4" presStyleCnt="5"/>
      <dgm:spPr/>
      <dgm:t>
        <a:bodyPr/>
        <a:lstStyle/>
        <a:p>
          <a:endParaRPr lang="en-AU"/>
        </a:p>
      </dgm:t>
    </dgm:pt>
    <dgm:pt modelId="{9A6AA7CB-A863-44C6-BE44-6C34830E2C7B}" type="pres">
      <dgm:prSet presAssocID="{80E6F75B-84BF-4198-A5A1-59B39123DA3F}" presName="connectorText" presStyleLbl="sibTrans1D1" presStyleIdx="4" presStyleCnt="5"/>
      <dgm:spPr/>
      <dgm:t>
        <a:bodyPr/>
        <a:lstStyle/>
        <a:p>
          <a:endParaRPr lang="en-AU"/>
        </a:p>
      </dgm:t>
    </dgm:pt>
    <dgm:pt modelId="{1BE77D9B-A92A-47B3-B246-9EFC35C49EAD}" type="pres">
      <dgm:prSet presAssocID="{E3B41839-BD7C-4590-BECB-99BEBCE667CB}" presName="node" presStyleLbl="node1" presStyleIdx="5" presStyleCnt="6" custLinFactNeighborX="266" custLinFactNeighborY="9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B0E00E0-3AF4-429B-9876-179ED028D1C0}" type="presOf" srcId="{4F74AA86-FDD7-48AF-8383-26AE48D6B030}" destId="{D447D3A3-9821-4512-B147-0DCCE0DD0D32}" srcOrd="0" destOrd="0" presId="urn:microsoft.com/office/officeart/2005/8/layout/bProcess3"/>
    <dgm:cxn modelId="{05C0F114-92CE-47B4-AE77-3C2E09708F54}" srcId="{B36BA5DB-E9E1-4A40-980D-D71A2F7865AF}" destId="{78F043EB-25F3-4139-BDF6-FCD782674D78}" srcOrd="4" destOrd="0" parTransId="{1979853B-E82F-482F-A363-AE0A7EB01E1A}" sibTransId="{80E6F75B-84BF-4198-A5A1-59B39123DA3F}"/>
    <dgm:cxn modelId="{31A1C2D3-CB95-4CEC-88CE-EE40EAC36B5A}" srcId="{B36BA5DB-E9E1-4A40-980D-D71A2F7865AF}" destId="{BC8A79B0-DF57-4CB3-9FF2-728D8B1DD968}" srcOrd="0" destOrd="0" parTransId="{08502E9B-94E6-4265-9055-7CA29977DD30}" sibTransId="{469F60BA-F99C-4573-950C-0FA1919EBF7B}"/>
    <dgm:cxn modelId="{3FEB47F3-04CD-467E-8BAD-70853ACE67DE}" type="presOf" srcId="{FE25EB11-DAF6-411B-B4DA-1B917842F994}" destId="{516D081D-4245-406A-98FC-D58E263E898A}" srcOrd="1" destOrd="0" presId="urn:microsoft.com/office/officeart/2005/8/layout/bProcess3"/>
    <dgm:cxn modelId="{E0B53555-6EAA-4620-A3CC-BC2724605B43}" type="presOf" srcId="{80E6F75B-84BF-4198-A5A1-59B39123DA3F}" destId="{9A6AA7CB-A863-44C6-BE44-6C34830E2C7B}" srcOrd="1" destOrd="0" presId="urn:microsoft.com/office/officeart/2005/8/layout/bProcess3"/>
    <dgm:cxn modelId="{8BCA3B7F-8573-411F-96D7-51EC57287886}" type="presOf" srcId="{D424F2D8-8CE9-4133-90FD-7C8DADFD5E8D}" destId="{48CA1610-037E-4415-BCFA-1E372859D36E}" srcOrd="0" destOrd="0" presId="urn:microsoft.com/office/officeart/2005/8/layout/bProcess3"/>
    <dgm:cxn modelId="{F56714A7-CE81-4C3B-AC6B-3DAB95E58043}" srcId="{B36BA5DB-E9E1-4A40-980D-D71A2F7865AF}" destId="{4F74AA86-FDD7-48AF-8383-26AE48D6B030}" srcOrd="1" destOrd="0" parTransId="{6E1A2F1E-3242-4262-A72E-0CAAD2D7699F}" sibTransId="{FE25EB11-DAF6-411B-B4DA-1B917842F994}"/>
    <dgm:cxn modelId="{CB33D5FA-49E4-4ABA-ABE1-B15083B260B9}" type="presOf" srcId="{9442AB35-D665-481B-AAAC-A351276F56EE}" destId="{07B721DC-EF2E-45A9-B88E-9A95DFC767EF}" srcOrd="0" destOrd="0" presId="urn:microsoft.com/office/officeart/2005/8/layout/bProcess3"/>
    <dgm:cxn modelId="{3B5861CA-8426-43AF-91F5-09BC0AF6E8E5}" type="presOf" srcId="{80E6F75B-84BF-4198-A5A1-59B39123DA3F}" destId="{171EF273-223D-459C-8DB6-748BBF3BB519}" srcOrd="0" destOrd="0" presId="urn:microsoft.com/office/officeart/2005/8/layout/bProcess3"/>
    <dgm:cxn modelId="{929F6100-AE6C-4EDC-B214-7CC93A117432}" srcId="{B36BA5DB-E9E1-4A40-980D-D71A2F7865AF}" destId="{819A3195-3028-4870-8268-C615E3890FE5}" srcOrd="2" destOrd="0" parTransId="{F000AD91-3469-4940-A61A-58F130580090}" sibTransId="{F3A03EF1-DE62-4663-BF85-6229C5E9170C}"/>
    <dgm:cxn modelId="{CC1FE8E6-265A-44D7-BD7F-065FBD787C93}" type="presOf" srcId="{F3A03EF1-DE62-4663-BF85-6229C5E9170C}" destId="{61B868EC-6455-40FA-B56B-AD08EB5BF01C}" srcOrd="0" destOrd="0" presId="urn:microsoft.com/office/officeart/2005/8/layout/bProcess3"/>
    <dgm:cxn modelId="{B3FAFF25-4258-43CE-A11C-FDAC00D291CB}" type="presOf" srcId="{819A3195-3028-4870-8268-C615E3890FE5}" destId="{7CB42D21-11F4-4A6A-9068-72A705473128}" srcOrd="0" destOrd="0" presId="urn:microsoft.com/office/officeart/2005/8/layout/bProcess3"/>
    <dgm:cxn modelId="{DB19A2D4-1429-4E7F-A51C-BD570C4334EB}" type="presOf" srcId="{FE25EB11-DAF6-411B-B4DA-1B917842F994}" destId="{98AB7297-9E65-4A84-8FDA-90AC2A9F6528}" srcOrd="0" destOrd="0" presId="urn:microsoft.com/office/officeart/2005/8/layout/bProcess3"/>
    <dgm:cxn modelId="{5B3C7C1D-ABA6-4C1D-8DCE-EF8CDC16E9A2}" type="presOf" srcId="{78F043EB-25F3-4139-BDF6-FCD782674D78}" destId="{DF3C6584-5515-4818-9D17-E744CA383BE2}" srcOrd="0" destOrd="0" presId="urn:microsoft.com/office/officeart/2005/8/layout/bProcess3"/>
    <dgm:cxn modelId="{4719B484-F58C-410B-B571-B709C54ED364}" type="presOf" srcId="{469F60BA-F99C-4573-950C-0FA1919EBF7B}" destId="{590F7F23-D65E-4E6D-AA1E-5D4C660B3C32}" srcOrd="0" destOrd="0" presId="urn:microsoft.com/office/officeart/2005/8/layout/bProcess3"/>
    <dgm:cxn modelId="{7C16D23F-42B3-4E24-BD4B-9788DBF8D441}" srcId="{B36BA5DB-E9E1-4A40-980D-D71A2F7865AF}" destId="{D424F2D8-8CE9-4133-90FD-7C8DADFD5E8D}" srcOrd="3" destOrd="0" parTransId="{1CB4C1A6-10FD-442E-A450-1E22070CEC0F}" sibTransId="{9442AB35-D665-481B-AAAC-A351276F56EE}"/>
    <dgm:cxn modelId="{080C8D75-15BA-4445-A1B2-F5EC46B25C1B}" type="presOf" srcId="{F3A03EF1-DE62-4663-BF85-6229C5E9170C}" destId="{6FD9F03E-A541-469E-A345-502267F003DE}" srcOrd="1" destOrd="0" presId="urn:microsoft.com/office/officeart/2005/8/layout/bProcess3"/>
    <dgm:cxn modelId="{F0C70E9E-A44A-4FF0-8B87-70AA49C19DAE}" type="presOf" srcId="{E3B41839-BD7C-4590-BECB-99BEBCE667CB}" destId="{1BE77D9B-A92A-47B3-B246-9EFC35C49EAD}" srcOrd="0" destOrd="0" presId="urn:microsoft.com/office/officeart/2005/8/layout/bProcess3"/>
    <dgm:cxn modelId="{98E902C0-1AD8-4819-8B9B-0FC7B2613D3A}" srcId="{B36BA5DB-E9E1-4A40-980D-D71A2F7865AF}" destId="{E3B41839-BD7C-4590-BECB-99BEBCE667CB}" srcOrd="5" destOrd="0" parTransId="{1DECF529-2261-4419-98DF-78303DB88E64}" sibTransId="{5299FC5A-4AEA-4330-B1D7-DFB0BBD854B0}"/>
    <dgm:cxn modelId="{6063CECF-4AB1-45B0-94C6-C0B5248D825D}" type="presOf" srcId="{B36BA5DB-E9E1-4A40-980D-D71A2F7865AF}" destId="{69C90621-6486-4259-8734-D30D5CBED961}" srcOrd="0" destOrd="0" presId="urn:microsoft.com/office/officeart/2005/8/layout/bProcess3"/>
    <dgm:cxn modelId="{1D7488EF-A68C-40E4-9A1D-688EDA4340FC}" type="presOf" srcId="{469F60BA-F99C-4573-950C-0FA1919EBF7B}" destId="{50C714EB-D90C-41B4-B430-A87299F556E8}" srcOrd="1" destOrd="0" presId="urn:microsoft.com/office/officeart/2005/8/layout/bProcess3"/>
    <dgm:cxn modelId="{7EB17B7E-EAAC-4705-8A3A-1C0FF915C8FA}" type="presOf" srcId="{9442AB35-D665-481B-AAAC-A351276F56EE}" destId="{0E97471E-2E3C-45AA-B930-6D48743AB46D}" srcOrd="1" destOrd="0" presId="urn:microsoft.com/office/officeart/2005/8/layout/bProcess3"/>
    <dgm:cxn modelId="{790D5211-1A0F-4398-9134-28C5A3E7D967}" type="presOf" srcId="{BC8A79B0-DF57-4CB3-9FF2-728D8B1DD968}" destId="{1A568946-B39E-4911-BB4A-CB49CF740B80}" srcOrd="0" destOrd="0" presId="urn:microsoft.com/office/officeart/2005/8/layout/bProcess3"/>
    <dgm:cxn modelId="{1CA959D9-211C-4480-A608-4E665DCB79BE}" type="presParOf" srcId="{69C90621-6486-4259-8734-D30D5CBED961}" destId="{1A568946-B39E-4911-BB4A-CB49CF740B80}" srcOrd="0" destOrd="0" presId="urn:microsoft.com/office/officeart/2005/8/layout/bProcess3"/>
    <dgm:cxn modelId="{E8D9BA93-709C-4DA0-B662-99F82CBB1AFC}" type="presParOf" srcId="{69C90621-6486-4259-8734-D30D5CBED961}" destId="{590F7F23-D65E-4E6D-AA1E-5D4C660B3C32}" srcOrd="1" destOrd="0" presId="urn:microsoft.com/office/officeart/2005/8/layout/bProcess3"/>
    <dgm:cxn modelId="{0C71FC9B-0746-4705-A4C8-F31B4BA54941}" type="presParOf" srcId="{590F7F23-D65E-4E6D-AA1E-5D4C660B3C32}" destId="{50C714EB-D90C-41B4-B430-A87299F556E8}" srcOrd="0" destOrd="0" presId="urn:microsoft.com/office/officeart/2005/8/layout/bProcess3"/>
    <dgm:cxn modelId="{235A51FF-E801-4964-87B3-3BF651A5B54F}" type="presParOf" srcId="{69C90621-6486-4259-8734-D30D5CBED961}" destId="{D447D3A3-9821-4512-B147-0DCCE0DD0D32}" srcOrd="2" destOrd="0" presId="urn:microsoft.com/office/officeart/2005/8/layout/bProcess3"/>
    <dgm:cxn modelId="{D84E880A-A0C8-4592-ABB1-51E397A28DBE}" type="presParOf" srcId="{69C90621-6486-4259-8734-D30D5CBED961}" destId="{98AB7297-9E65-4A84-8FDA-90AC2A9F6528}" srcOrd="3" destOrd="0" presId="urn:microsoft.com/office/officeart/2005/8/layout/bProcess3"/>
    <dgm:cxn modelId="{0B3223BE-4876-4D44-B9BB-BEDFDA79B670}" type="presParOf" srcId="{98AB7297-9E65-4A84-8FDA-90AC2A9F6528}" destId="{516D081D-4245-406A-98FC-D58E263E898A}" srcOrd="0" destOrd="0" presId="urn:microsoft.com/office/officeart/2005/8/layout/bProcess3"/>
    <dgm:cxn modelId="{ECFF2632-5FFF-4150-9681-787A09C8C822}" type="presParOf" srcId="{69C90621-6486-4259-8734-D30D5CBED961}" destId="{7CB42D21-11F4-4A6A-9068-72A705473128}" srcOrd="4" destOrd="0" presId="urn:microsoft.com/office/officeart/2005/8/layout/bProcess3"/>
    <dgm:cxn modelId="{841C08F7-8DD9-42B3-870E-ACD8B59971F6}" type="presParOf" srcId="{69C90621-6486-4259-8734-D30D5CBED961}" destId="{61B868EC-6455-40FA-B56B-AD08EB5BF01C}" srcOrd="5" destOrd="0" presId="urn:microsoft.com/office/officeart/2005/8/layout/bProcess3"/>
    <dgm:cxn modelId="{E80F9229-DF63-4CA3-B505-484D6D6E3BF4}" type="presParOf" srcId="{61B868EC-6455-40FA-B56B-AD08EB5BF01C}" destId="{6FD9F03E-A541-469E-A345-502267F003DE}" srcOrd="0" destOrd="0" presId="urn:microsoft.com/office/officeart/2005/8/layout/bProcess3"/>
    <dgm:cxn modelId="{02B9D232-2BC9-4178-B13B-733FFA491652}" type="presParOf" srcId="{69C90621-6486-4259-8734-D30D5CBED961}" destId="{48CA1610-037E-4415-BCFA-1E372859D36E}" srcOrd="6" destOrd="0" presId="urn:microsoft.com/office/officeart/2005/8/layout/bProcess3"/>
    <dgm:cxn modelId="{D2DDFB02-AE76-4153-8A9B-FA90D3993A00}" type="presParOf" srcId="{69C90621-6486-4259-8734-D30D5CBED961}" destId="{07B721DC-EF2E-45A9-B88E-9A95DFC767EF}" srcOrd="7" destOrd="0" presId="urn:microsoft.com/office/officeart/2005/8/layout/bProcess3"/>
    <dgm:cxn modelId="{02D8DCB6-F325-49DA-8A32-B2F9AFF3EC27}" type="presParOf" srcId="{07B721DC-EF2E-45A9-B88E-9A95DFC767EF}" destId="{0E97471E-2E3C-45AA-B930-6D48743AB46D}" srcOrd="0" destOrd="0" presId="urn:microsoft.com/office/officeart/2005/8/layout/bProcess3"/>
    <dgm:cxn modelId="{BD82B285-3AC0-48CF-8B45-61CEF830C71F}" type="presParOf" srcId="{69C90621-6486-4259-8734-D30D5CBED961}" destId="{DF3C6584-5515-4818-9D17-E744CA383BE2}" srcOrd="8" destOrd="0" presId="urn:microsoft.com/office/officeart/2005/8/layout/bProcess3"/>
    <dgm:cxn modelId="{6A999A81-86DC-48AE-AB93-4FF2A5EDD41F}" type="presParOf" srcId="{69C90621-6486-4259-8734-D30D5CBED961}" destId="{171EF273-223D-459C-8DB6-748BBF3BB519}" srcOrd="9" destOrd="0" presId="urn:microsoft.com/office/officeart/2005/8/layout/bProcess3"/>
    <dgm:cxn modelId="{C2601526-D5F4-42C8-8A36-C16BF7C6EABB}" type="presParOf" srcId="{171EF273-223D-459C-8DB6-748BBF3BB519}" destId="{9A6AA7CB-A863-44C6-BE44-6C34830E2C7B}" srcOrd="0" destOrd="0" presId="urn:microsoft.com/office/officeart/2005/8/layout/bProcess3"/>
    <dgm:cxn modelId="{9A0DDC32-F771-492A-9276-CC147ABD064A}" type="presParOf" srcId="{69C90621-6486-4259-8734-D30D5CBED961}" destId="{1BE77D9B-A92A-47B3-B246-9EFC35C49EAD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DESIGNING CLASSROOM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TSL3112 LANGUAGE ASSESSMENT</a:t>
            </a:r>
          </a:p>
          <a:p>
            <a:r>
              <a:rPr lang="en-US" dirty="0" smtClean="0"/>
              <a:t>PISMP TESL SEMESTER 6</a:t>
            </a:r>
          </a:p>
          <a:p>
            <a:r>
              <a:rPr lang="en-US" dirty="0" smtClean="0"/>
              <a:t>IPGKDRI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DEVISING TEST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tasks need to be practical.</a:t>
            </a:r>
          </a:p>
          <a:p>
            <a:r>
              <a:rPr lang="en-US" dirty="0" smtClean="0"/>
              <a:t>For content validity – tasks should mirror tasks of the course, lesson, or segment.</a:t>
            </a:r>
          </a:p>
          <a:p>
            <a:r>
              <a:rPr lang="en-US" dirty="0" smtClean="0"/>
              <a:t>Should be authentic – with a progression biased for best performance.</a:t>
            </a:r>
          </a:p>
          <a:p>
            <a:r>
              <a:rPr lang="en-US" dirty="0" smtClean="0"/>
              <a:t>Can be evaluated reliably by the teacher/scorer.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DEVISING TEST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development is not always a clear, linear process.</a:t>
            </a:r>
          </a:p>
          <a:p>
            <a:r>
              <a:rPr lang="en-US" dirty="0" smtClean="0"/>
              <a:t>Test design usually involves a number of loops – problems and shortcomings.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test is ready to administer, students need to feel well prepared for their performance.</a:t>
            </a:r>
          </a:p>
          <a:p>
            <a:r>
              <a:rPr lang="en-US" dirty="0" smtClean="0"/>
              <a:t>Reduce unnecessary anxiety in students, raise their confidence, and help them view the test as an opportunity to learn.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Pre-test considerations (the day before the in-class essay):</a:t>
            </a:r>
          </a:p>
          <a:p>
            <a:pPr lvl="1"/>
            <a:r>
              <a:rPr lang="en-US" dirty="0" smtClean="0"/>
              <a:t>Provide pre-test information on:</a:t>
            </a:r>
          </a:p>
          <a:p>
            <a:pPr lvl="2"/>
            <a:r>
              <a:rPr lang="en-US" dirty="0" smtClean="0"/>
              <a:t>The conditions for the test – e.g. time limit, no portable electronics, breaks, etc.</a:t>
            </a:r>
          </a:p>
          <a:p>
            <a:pPr lvl="2"/>
            <a:r>
              <a:rPr lang="en-US" dirty="0" smtClean="0"/>
              <a:t>Materials to bring.</a:t>
            </a:r>
          </a:p>
          <a:p>
            <a:pPr lvl="2"/>
            <a:r>
              <a:rPr lang="en-US" dirty="0" smtClean="0"/>
              <a:t>Test item types.</a:t>
            </a:r>
          </a:p>
          <a:p>
            <a:pPr lvl="2"/>
            <a:r>
              <a:rPr lang="en-US" dirty="0" smtClean="0"/>
              <a:t>Suggestions of strategies for optimal performance.</a:t>
            </a:r>
          </a:p>
          <a:p>
            <a:pPr lvl="2"/>
            <a:r>
              <a:rPr lang="en-US" dirty="0" smtClean="0"/>
              <a:t>Evaluation criteria (rubrics, show benchmark samples).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Offer a review of components of narrative and description essays.</a:t>
            </a:r>
          </a:p>
          <a:p>
            <a:pPr lvl="1"/>
            <a:r>
              <a:rPr lang="en-US" dirty="0" smtClean="0"/>
              <a:t>Give students a chance to ask questions, and provide responses.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administration details:</a:t>
            </a:r>
          </a:p>
          <a:p>
            <a:pPr lvl="1"/>
            <a:r>
              <a:rPr lang="en-US" dirty="0" smtClean="0"/>
              <a:t>Arrive early and see to it that the classroom conditions (lighting, temperature, a clock, furniture arrangement, etc.) are conducive.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Try the audio/video or other technology that is needed for administration in advance.</a:t>
            </a:r>
          </a:p>
          <a:p>
            <a:pPr lvl="1"/>
            <a:r>
              <a:rPr lang="en-US" dirty="0" smtClean="0"/>
              <a:t>Have extra paper, writing instruments, or other response materials on hand.</a:t>
            </a:r>
          </a:p>
          <a:p>
            <a:pPr lvl="1"/>
            <a:r>
              <a:rPr lang="en-US" dirty="0" smtClean="0"/>
              <a:t>Start on time.</a:t>
            </a:r>
          </a:p>
          <a:p>
            <a:pPr lvl="1"/>
            <a:r>
              <a:rPr lang="en-US" dirty="0" smtClean="0"/>
              <a:t>Distribute the test itself.</a:t>
            </a:r>
          </a:p>
          <a:p>
            <a:pPr lvl="1"/>
            <a:r>
              <a:rPr lang="en-US" dirty="0" smtClean="0"/>
              <a:t>Remain quietly seated at the teacher’s desk, available for questions from students as they proceed.</a:t>
            </a:r>
          </a:p>
          <a:p>
            <a:pPr lvl="1"/>
            <a:r>
              <a:rPr lang="en-US" dirty="0" smtClean="0"/>
              <a:t>For a timed test, warn students when time is about to run out, and encourage their completion of their work.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SCORING:</a:t>
            </a:r>
          </a:p>
          <a:p>
            <a:pPr lvl="1"/>
            <a:r>
              <a:rPr lang="en-US" dirty="0" smtClean="0"/>
              <a:t>Scoring plan reflects the relative weight placed on the items in each section.</a:t>
            </a:r>
          </a:p>
          <a:p>
            <a:pPr lvl="1"/>
            <a:r>
              <a:rPr lang="en-US" dirty="0" smtClean="0"/>
              <a:t>Greater weight should be placed in accordance with the significance of the tasks – e.g., tasks which represent more general or integrative language ability.</a:t>
            </a:r>
          </a:p>
          <a:p>
            <a:pPr lvl="1"/>
            <a:r>
              <a:rPr lang="en-US" dirty="0" smtClean="0"/>
              <a:t>Classroom teachers may decide to revise the scoring plan for the course the next time you teach 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SCORING:</a:t>
            </a:r>
          </a:p>
          <a:p>
            <a:pPr lvl="1"/>
            <a:r>
              <a:rPr lang="en-US" dirty="0" smtClean="0"/>
              <a:t>At that point, teachers might have valuable information about how easy or difficult a test was, whether the time limit was reasonable, students’ affective reaction to it, and their general performance.</a:t>
            </a:r>
          </a:p>
          <a:p>
            <a:pPr lvl="1"/>
            <a:r>
              <a:rPr lang="en-US" dirty="0" smtClean="0"/>
              <a:t>Finally, teachers will have an intuitive </a:t>
            </a:r>
            <a:r>
              <a:rPr lang="en-US" dirty="0" err="1" smtClean="0"/>
              <a:t>judgement</a:t>
            </a:r>
            <a:r>
              <a:rPr lang="en-US" dirty="0" smtClean="0"/>
              <a:t> about whether a test correctly assessed the students.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GRADING:</a:t>
            </a:r>
          </a:p>
          <a:p>
            <a:pPr lvl="1"/>
            <a:r>
              <a:rPr lang="en-US" dirty="0" smtClean="0"/>
              <a:t>Grading is such a thorny issue!</a:t>
            </a:r>
          </a:p>
          <a:p>
            <a:pPr lvl="1"/>
            <a:r>
              <a:rPr lang="en-US" dirty="0" smtClean="0"/>
              <a:t>The assignment of letter grades to the test is a product of:</a:t>
            </a:r>
          </a:p>
          <a:p>
            <a:pPr lvl="2"/>
            <a:r>
              <a:rPr lang="en-US" dirty="0" smtClean="0"/>
              <a:t>the country, culture, and context of the English classroom.</a:t>
            </a:r>
          </a:p>
          <a:p>
            <a:pPr lvl="2"/>
            <a:r>
              <a:rPr lang="en-US" dirty="0" smtClean="0"/>
              <a:t>institutional expectations (most are unwritten).</a:t>
            </a:r>
          </a:p>
          <a:p>
            <a:pPr lvl="2"/>
            <a:r>
              <a:rPr lang="en-US" dirty="0" smtClean="0"/>
              <a:t>explicit and implicit definitions of grades that you have set forth.</a:t>
            </a:r>
          </a:p>
          <a:p>
            <a:pPr lvl="2"/>
            <a:r>
              <a:rPr lang="en-US" dirty="0" smtClean="0"/>
              <a:t>the relationship you have established with the class.</a:t>
            </a:r>
          </a:p>
          <a:p>
            <a:pPr lvl="2"/>
            <a:r>
              <a:rPr lang="en-US" dirty="0" smtClean="0"/>
              <a:t>student expectations that have been engendered in previous tests and quizzes in the class.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GIVING FEEDBACK:</a:t>
            </a:r>
          </a:p>
          <a:p>
            <a:pPr lvl="1"/>
            <a:r>
              <a:rPr lang="en-US" dirty="0" smtClean="0"/>
              <a:t>Normally beneficial feedback.</a:t>
            </a:r>
          </a:p>
          <a:p>
            <a:pPr lvl="1"/>
            <a:r>
              <a:rPr lang="en-US" dirty="0" smtClean="0"/>
              <a:t>A few of the many possible manifestations of feedback associated with tests: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TEST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purpose of the test?</a:t>
            </a:r>
          </a:p>
          <a:p>
            <a:r>
              <a:rPr lang="en-US" dirty="0" smtClean="0"/>
              <a:t>What are the objectives of the test?</a:t>
            </a:r>
          </a:p>
          <a:p>
            <a:r>
              <a:rPr lang="en-US" dirty="0" smtClean="0"/>
              <a:t>How will the test specifications reflect both the purpose and the objectives?</a:t>
            </a:r>
          </a:p>
          <a:p>
            <a:r>
              <a:rPr lang="en-US" dirty="0" smtClean="0"/>
              <a:t>How will the test item types (tasks) be selected and the separate items arranged?</a:t>
            </a:r>
          </a:p>
          <a:p>
            <a:r>
              <a:rPr lang="en-US" dirty="0" smtClean="0"/>
              <a:t>In administering the test, what details should I attend to in order to help students achieve optimal performance?</a:t>
            </a:r>
          </a:p>
          <a:p>
            <a:r>
              <a:rPr lang="en-US" dirty="0" smtClean="0"/>
              <a:t>What kind of scoring, grading, and/or feedback is expected?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828800"/>
          <a:ext cx="8458200" cy="3976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59363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In general, scoring/grading for a test: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1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a letter grade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total score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subscores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(e.g., of separate skills or sections of a test)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63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For responses to listening and reading items: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37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indication of correct/incorrect responses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diagnostic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set of scores (e.g., scores on certain grammatical categories)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checklist of areas needing work and strategic options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752600"/>
          <a:ext cx="8458200" cy="466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59363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For oral production tests: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1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scores for each element being rated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checklist of areas needing work and strategic options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oral feedback after performance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post-interview conference to go over the results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63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On written essays: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637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scores for each element being rated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checklist of areas needing work and suggested strategies/techniques for improving writing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marginal and end-of-essay comments, suggestions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post-test conference to go over work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SCORING, GRADING, AND GIVING FEEDBACK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752600"/>
          <a:ext cx="8458200" cy="251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59363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Additional/alternative feedback for a test: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16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on all or selected parts of a test, peer conferences on results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whole-class discussion of results of the test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individual conferences with each student to review a complete test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self-assessment in various manifestations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TEST CONSTRUCTION (COURSE PRO FORMA)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Assessing clear, unambiguous objectives</a:t>
            </a:r>
          </a:p>
          <a:p>
            <a:pPr lvl="0"/>
            <a:r>
              <a:rPr lang="en-US" dirty="0" smtClean="0"/>
              <a:t>Drawing up Test specifications</a:t>
            </a:r>
          </a:p>
          <a:p>
            <a:pPr lvl="0"/>
            <a:r>
              <a:rPr lang="en-US" dirty="0" smtClean="0"/>
              <a:t>Item writing</a:t>
            </a:r>
          </a:p>
          <a:p>
            <a:pPr lvl="0"/>
            <a:r>
              <a:rPr lang="en-US" dirty="0" smtClean="0"/>
              <a:t>Item moderation</a:t>
            </a:r>
          </a:p>
          <a:p>
            <a:pPr lvl="0"/>
            <a:r>
              <a:rPr lang="en-US" dirty="0" smtClean="0"/>
              <a:t>Pre-testing</a:t>
            </a:r>
          </a:p>
          <a:p>
            <a:pPr lvl="0"/>
            <a:r>
              <a:rPr lang="en-US" dirty="0" smtClean="0"/>
              <a:t>Analysis</a:t>
            </a:r>
          </a:p>
          <a:p>
            <a:pPr lvl="0"/>
            <a:r>
              <a:rPr lang="en-US" dirty="0" smtClean="0"/>
              <a:t>Training</a:t>
            </a:r>
          </a:p>
          <a:p>
            <a:pPr lvl="0"/>
            <a:r>
              <a:rPr lang="en-US" dirty="0" smtClean="0"/>
              <a:t>Reporting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PURPOSE OF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overall purpose of the exercise that students are about to perform.</a:t>
            </a:r>
          </a:p>
          <a:p>
            <a:r>
              <a:rPr lang="en-US" dirty="0" smtClean="0"/>
              <a:t>For examples:</a:t>
            </a:r>
          </a:p>
          <a:p>
            <a:pPr lvl="1"/>
            <a:r>
              <a:rPr lang="en-US" dirty="0" smtClean="0"/>
              <a:t>Why create the test.</a:t>
            </a:r>
          </a:p>
          <a:p>
            <a:pPr lvl="1"/>
            <a:r>
              <a:rPr lang="en-US" dirty="0" smtClean="0"/>
              <a:t>Its significance relative to he course – to evaluate overall proficiency or place a student in a course.</a:t>
            </a:r>
          </a:p>
          <a:p>
            <a:pPr lvl="1"/>
            <a:r>
              <a:rPr lang="en-US" dirty="0" smtClean="0"/>
              <a:t>The importance of the test compared to other student performance.</a:t>
            </a:r>
          </a:p>
          <a:p>
            <a:pPr lvl="1"/>
            <a:r>
              <a:rPr lang="en-US" dirty="0" smtClean="0"/>
              <a:t>The test impact before and after – to teachers and students.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PURPOSE OF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Bachman &amp; Palmer (1996) – the purpose of an assessment refers to as test usefulness, or to what use teachers will put an assessment.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CLEAR, UNAMBIGUOUS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taking a careful look at everything that what students should know and be able to do based on the material that the students are responsible for.</a:t>
            </a:r>
          </a:p>
          <a:p>
            <a:r>
              <a:rPr lang="en-US" dirty="0" smtClean="0"/>
              <a:t>In other words, examine the objectives for the unit teachers are testing.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CLEAR, UNAMBIGUOUS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What to find out.</a:t>
            </a:r>
          </a:p>
          <a:p>
            <a:pPr lvl="1"/>
            <a:r>
              <a:rPr lang="en-US" dirty="0" smtClean="0"/>
              <a:t>Establishing appropriate objectives  involves a number of issues; from relatively simple ones (e.g. about forms and functions covered in a course unit) to more complex ones (e.g. about constructs to be represented on the test).</a:t>
            </a:r>
          </a:p>
          <a:p>
            <a:pPr lvl="1"/>
            <a:r>
              <a:rPr lang="en-US" dirty="0" smtClean="0"/>
              <a:t>Language abilities to be assessed.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UP TEST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outline of the test – what it will look like.</a:t>
            </a:r>
          </a:p>
          <a:p>
            <a:r>
              <a:rPr lang="en-US" dirty="0" smtClean="0"/>
              <a:t>To design or evaluate a test – make sure the test has a structure that logically follows from the unit or lesson it is testing.</a:t>
            </a:r>
          </a:p>
          <a:p>
            <a:r>
              <a:rPr lang="en-US" dirty="0" smtClean="0"/>
              <a:t>The class objectives should be present in the test through appropriate task types and weights, a logical sequence, and a variety of tasks.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UP TEST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blueprint of the test that includes:</a:t>
            </a:r>
          </a:p>
          <a:p>
            <a:pPr lvl="1"/>
            <a:r>
              <a:rPr lang="en-US" dirty="0" smtClean="0"/>
              <a:t>a description of its content.</a:t>
            </a:r>
          </a:p>
          <a:p>
            <a:pPr lvl="1"/>
            <a:r>
              <a:rPr lang="en-US" dirty="0" smtClean="0"/>
              <a:t>item types (method, such as multiple-choice, cloze, etc.).</a:t>
            </a:r>
          </a:p>
          <a:p>
            <a:pPr lvl="1"/>
            <a:r>
              <a:rPr lang="en-US" dirty="0" smtClean="0"/>
              <a:t>tasks (e.g., written essay, reading a short passage, etc.).</a:t>
            </a:r>
          </a:p>
          <a:p>
            <a:pPr lvl="1"/>
            <a:r>
              <a:rPr lang="en-US" dirty="0" smtClean="0"/>
              <a:t>skills to be included.</a:t>
            </a:r>
          </a:p>
          <a:p>
            <a:pPr lvl="1"/>
            <a:r>
              <a:rPr lang="en-US" dirty="0" smtClean="0"/>
              <a:t>how the test will be scored.</a:t>
            </a:r>
          </a:p>
          <a:p>
            <a:pPr lvl="1"/>
            <a:r>
              <a:rPr lang="en-US" dirty="0" smtClean="0"/>
              <a:t>how it will be reported to students.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UP TEST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classroom purposes, the specifications (specs) are a guiding plan for designing an instrument that effectively fulfills desired principles  esp. validity (Davidson &amp; Lynch, 2002).</a:t>
            </a:r>
          </a:p>
          <a:p>
            <a:r>
              <a:rPr lang="en-US" dirty="0" err="1" smtClean="0"/>
              <a:t>Spaan</a:t>
            </a:r>
            <a:r>
              <a:rPr lang="en-US" dirty="0" smtClean="0"/>
              <a:t> (2006) – for large-scale </a:t>
            </a:r>
            <a:r>
              <a:rPr lang="en-US" dirty="0" err="1" smtClean="0"/>
              <a:t>standardised</a:t>
            </a:r>
            <a:r>
              <a:rPr lang="en-US" dirty="0" smtClean="0"/>
              <a:t> test to be widely distributed, and therefore, broadly </a:t>
            </a:r>
            <a:r>
              <a:rPr lang="en-US" dirty="0" err="1" smtClean="0"/>
              <a:t>generalised</a:t>
            </a:r>
            <a:r>
              <a:rPr lang="en-US" dirty="0" smtClean="0"/>
              <a:t>, test specifications are much more formal and detail.</a:t>
            </a:r>
          </a:p>
          <a:p>
            <a:r>
              <a:rPr lang="en-US" dirty="0" smtClean="0"/>
              <a:t>Also, usually confidential – to ensure the validity of subsequent forms of a test.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1323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DESIGNING CLASSROOM TESTS</vt:lpstr>
      <vt:lpstr>STAGES OF TEST CONSTRUCTION</vt:lpstr>
      <vt:lpstr>DETERMINING THE PURPOSE OF A TEST</vt:lpstr>
      <vt:lpstr>DETERMINING THE PURPOSE OF A TEST</vt:lpstr>
      <vt:lpstr>DESIGNING CLEAR, UNAMBIGUOUS OBJECTIVES</vt:lpstr>
      <vt:lpstr>DESIGNING CLEAR, UNAMBIGUOUS OBJECTIVES</vt:lpstr>
      <vt:lpstr>DRAWING UP TEST SPECIFICATIONS</vt:lpstr>
      <vt:lpstr>DRAWING UP TEST SPECIFICATIONS</vt:lpstr>
      <vt:lpstr>DRAWING UP TEST SPECIFICATIONS</vt:lpstr>
      <vt:lpstr>DEVISING TEST ITEMS</vt:lpstr>
      <vt:lpstr>DEVISING TEST ITEMS</vt:lpstr>
      <vt:lpstr>ADMINISTERING THE TEST</vt:lpstr>
      <vt:lpstr>ADMINISTERING THE TEST</vt:lpstr>
      <vt:lpstr>ADMINISTERING THE TEST</vt:lpstr>
      <vt:lpstr>ADMINISTERING THE TEST</vt:lpstr>
      <vt:lpstr>SCORING, GRADING, AND GIVING FEEDBACK</vt:lpstr>
      <vt:lpstr>SCORING, GRADING, AND GIVING FEEDBACK</vt:lpstr>
      <vt:lpstr>SCORING, GRADING, AND GIVING FEEDBACK</vt:lpstr>
      <vt:lpstr>SCORING, GRADING, AND GIVING FEEDBACK</vt:lpstr>
      <vt:lpstr>SCORING, GRADING, AND GIVING FEEDBACK</vt:lpstr>
      <vt:lpstr>SCORING, GRADING, AND GIVING FEEDBACK</vt:lpstr>
      <vt:lpstr>SCORING, GRADING, AND GIVING FEEDBACK</vt:lpstr>
      <vt:lpstr>CONCLUSION</vt:lpstr>
      <vt:lpstr>STAGES OF TEST CONSTRUCTION (COURSE PRO FORMA)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ASSESSMENT: CONTEXT, ISSUES &amp; TRENDS</dc:title>
  <dc:creator>user</dc:creator>
  <cp:lastModifiedBy>Acer</cp:lastModifiedBy>
  <cp:revision>114</cp:revision>
  <dcterms:created xsi:type="dcterms:W3CDTF">2013-06-14T13:43:56Z</dcterms:created>
  <dcterms:modified xsi:type="dcterms:W3CDTF">2013-10-20T08:31:06Z</dcterms:modified>
</cp:coreProperties>
</file>